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6" r:id="rId3"/>
    <p:sldId id="262" r:id="rId4"/>
    <p:sldId id="265" r:id="rId5"/>
    <p:sldId id="264" r:id="rId6"/>
    <p:sldId id="267" r:id="rId7"/>
    <p:sldId id="261" r:id="rId8"/>
    <p:sldId id="263" r:id="rId9"/>
    <p:sldId id="269" r:id="rId10"/>
    <p:sldId id="268" r:id="rId11"/>
    <p:sldId id="25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5205"/>
    <a:srgbClr val="0057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373" autoAdjust="0"/>
  </p:normalViewPr>
  <p:slideViewPr>
    <p:cSldViewPr snapToGrid="0">
      <p:cViewPr varScale="1">
        <p:scale>
          <a:sx n="94" d="100"/>
          <a:sy n="94" d="100"/>
        </p:scale>
        <p:origin x="115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DA979-0962-4DD3-A172-37A97847F0E4}" type="datetimeFigureOut">
              <a:rPr lang="en-US" smtClean="0"/>
              <a:t>8/19/2023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DAF519-758A-4308-B3A9-F69BD578F24B}" type="slidenum">
              <a:rPr lang="en-US" smtClean="0"/>
              <a:t>‹#›</a:t>
            </a:fld>
            <a:endParaRPr lang="en-US" dirty="0"/>
          </a:p>
        </p:txBody>
      </p:sp>
    </p:spTree>
    <p:extLst>
      <p:ext uri="{BB962C8B-B14F-4D97-AF65-F5344CB8AC3E}">
        <p14:creationId xmlns:p14="http://schemas.microsoft.com/office/powerpoint/2010/main" val="3956566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DA979-0962-4DD3-A172-37A97847F0E4}" type="datetimeFigureOut">
              <a:rPr lang="en-US" smtClean="0"/>
              <a:t>8/19/2023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DAF519-758A-4308-B3A9-F69BD578F24B}" type="slidenum">
              <a:rPr lang="en-US" smtClean="0"/>
              <a:t>‹#›</a:t>
            </a:fld>
            <a:endParaRPr lang="en-US" dirty="0"/>
          </a:p>
        </p:txBody>
      </p:sp>
    </p:spTree>
    <p:extLst>
      <p:ext uri="{BB962C8B-B14F-4D97-AF65-F5344CB8AC3E}">
        <p14:creationId xmlns:p14="http://schemas.microsoft.com/office/powerpoint/2010/main" val="2350286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DA979-0962-4DD3-A172-37A97847F0E4}" type="datetimeFigureOut">
              <a:rPr lang="en-US" smtClean="0"/>
              <a:t>8/19/2023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DAF519-758A-4308-B3A9-F69BD578F24B}" type="slidenum">
              <a:rPr lang="en-US" smtClean="0"/>
              <a:t>‹#›</a:t>
            </a:fld>
            <a:endParaRPr lang="en-US" dirty="0"/>
          </a:p>
        </p:txBody>
      </p:sp>
    </p:spTree>
    <p:extLst>
      <p:ext uri="{BB962C8B-B14F-4D97-AF65-F5344CB8AC3E}">
        <p14:creationId xmlns:p14="http://schemas.microsoft.com/office/powerpoint/2010/main" val="2198752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DA979-0962-4DD3-A172-37A97847F0E4}" type="datetimeFigureOut">
              <a:rPr lang="en-US" smtClean="0"/>
              <a:t>8/19/2023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DAF519-758A-4308-B3A9-F69BD578F24B}" type="slidenum">
              <a:rPr lang="en-US" smtClean="0"/>
              <a:t>‹#›</a:t>
            </a:fld>
            <a:endParaRPr lang="en-US" dirty="0"/>
          </a:p>
        </p:txBody>
      </p:sp>
    </p:spTree>
    <p:extLst>
      <p:ext uri="{BB962C8B-B14F-4D97-AF65-F5344CB8AC3E}">
        <p14:creationId xmlns:p14="http://schemas.microsoft.com/office/powerpoint/2010/main" val="871090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99DA979-0962-4DD3-A172-37A97847F0E4}" type="datetimeFigureOut">
              <a:rPr lang="en-US" smtClean="0"/>
              <a:t>8/19/2023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DAF519-758A-4308-B3A9-F69BD578F24B}" type="slidenum">
              <a:rPr lang="en-US" smtClean="0"/>
              <a:t>‹#›</a:t>
            </a:fld>
            <a:endParaRPr lang="en-US" dirty="0"/>
          </a:p>
        </p:txBody>
      </p:sp>
    </p:spTree>
    <p:extLst>
      <p:ext uri="{BB962C8B-B14F-4D97-AF65-F5344CB8AC3E}">
        <p14:creationId xmlns:p14="http://schemas.microsoft.com/office/powerpoint/2010/main" val="3308321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DA979-0962-4DD3-A172-37A97847F0E4}" type="datetimeFigureOut">
              <a:rPr lang="en-US" smtClean="0"/>
              <a:t>8/19/2023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DAF519-758A-4308-B3A9-F69BD578F24B}" type="slidenum">
              <a:rPr lang="en-US" smtClean="0"/>
              <a:t>‹#›</a:t>
            </a:fld>
            <a:endParaRPr lang="en-US" dirty="0"/>
          </a:p>
        </p:txBody>
      </p:sp>
    </p:spTree>
    <p:extLst>
      <p:ext uri="{BB962C8B-B14F-4D97-AF65-F5344CB8AC3E}">
        <p14:creationId xmlns:p14="http://schemas.microsoft.com/office/powerpoint/2010/main" val="3145679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DA979-0962-4DD3-A172-37A97847F0E4}" type="datetimeFigureOut">
              <a:rPr lang="en-US" smtClean="0"/>
              <a:t>8/19/2023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FDAF519-758A-4308-B3A9-F69BD578F24B}" type="slidenum">
              <a:rPr lang="en-US" smtClean="0"/>
              <a:t>‹#›</a:t>
            </a:fld>
            <a:endParaRPr lang="en-US" dirty="0"/>
          </a:p>
        </p:txBody>
      </p:sp>
    </p:spTree>
    <p:extLst>
      <p:ext uri="{BB962C8B-B14F-4D97-AF65-F5344CB8AC3E}">
        <p14:creationId xmlns:p14="http://schemas.microsoft.com/office/powerpoint/2010/main" val="312921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DA979-0962-4DD3-A172-37A97847F0E4}" type="datetimeFigureOut">
              <a:rPr lang="en-US" smtClean="0"/>
              <a:t>8/19/2023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FDAF519-758A-4308-B3A9-F69BD578F24B}" type="slidenum">
              <a:rPr lang="en-US" smtClean="0"/>
              <a:t>‹#›</a:t>
            </a:fld>
            <a:endParaRPr lang="en-US" dirty="0"/>
          </a:p>
        </p:txBody>
      </p:sp>
    </p:spTree>
    <p:extLst>
      <p:ext uri="{BB962C8B-B14F-4D97-AF65-F5344CB8AC3E}">
        <p14:creationId xmlns:p14="http://schemas.microsoft.com/office/powerpoint/2010/main" val="2351442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DA979-0962-4DD3-A172-37A97847F0E4}" type="datetimeFigureOut">
              <a:rPr lang="en-US" smtClean="0"/>
              <a:t>8/19/2023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FDAF519-758A-4308-B3A9-F69BD578F24B}" type="slidenum">
              <a:rPr lang="en-US" smtClean="0"/>
              <a:t>‹#›</a:t>
            </a:fld>
            <a:endParaRPr lang="en-US" dirty="0"/>
          </a:p>
        </p:txBody>
      </p:sp>
    </p:spTree>
    <p:extLst>
      <p:ext uri="{BB962C8B-B14F-4D97-AF65-F5344CB8AC3E}">
        <p14:creationId xmlns:p14="http://schemas.microsoft.com/office/powerpoint/2010/main" val="1352902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99DA979-0962-4DD3-A172-37A97847F0E4}" type="datetimeFigureOut">
              <a:rPr lang="en-US" smtClean="0"/>
              <a:t>8/19/2023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DAF519-758A-4308-B3A9-F69BD578F24B}" type="slidenum">
              <a:rPr lang="en-US" smtClean="0"/>
              <a:t>‹#›</a:t>
            </a:fld>
            <a:endParaRPr lang="en-US" dirty="0"/>
          </a:p>
        </p:txBody>
      </p:sp>
    </p:spTree>
    <p:extLst>
      <p:ext uri="{BB962C8B-B14F-4D97-AF65-F5344CB8AC3E}">
        <p14:creationId xmlns:p14="http://schemas.microsoft.com/office/powerpoint/2010/main" val="3205450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99DA979-0962-4DD3-A172-37A97847F0E4}" type="datetimeFigureOut">
              <a:rPr lang="en-US" smtClean="0"/>
              <a:t>8/19/2023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DAF519-758A-4308-B3A9-F69BD578F24B}" type="slidenum">
              <a:rPr lang="en-US" smtClean="0"/>
              <a:t>‹#›</a:t>
            </a:fld>
            <a:endParaRPr lang="en-US" dirty="0"/>
          </a:p>
        </p:txBody>
      </p:sp>
    </p:spTree>
    <p:extLst>
      <p:ext uri="{BB962C8B-B14F-4D97-AF65-F5344CB8AC3E}">
        <p14:creationId xmlns:p14="http://schemas.microsoft.com/office/powerpoint/2010/main" val="3588423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9DA979-0962-4DD3-A172-37A97847F0E4}" type="datetimeFigureOut">
              <a:rPr lang="en-US" smtClean="0"/>
              <a:t>8/19/2023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DAF519-758A-4308-B3A9-F69BD578F24B}" type="slidenum">
              <a:rPr lang="en-US" smtClean="0"/>
              <a:t>‹#›</a:t>
            </a:fld>
            <a:endParaRPr lang="en-US" dirty="0"/>
          </a:p>
        </p:txBody>
      </p:sp>
    </p:spTree>
    <p:extLst>
      <p:ext uri="{BB962C8B-B14F-4D97-AF65-F5344CB8AC3E}">
        <p14:creationId xmlns:p14="http://schemas.microsoft.com/office/powerpoint/2010/main" val="38310809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5876" y="303341"/>
            <a:ext cx="3934729" cy="4644691"/>
          </a:xfrm>
          <a:prstGeom prst="rect">
            <a:avLst/>
          </a:prstGeom>
          <a:ln>
            <a:noFill/>
          </a:ln>
          <a:effectLst>
            <a:outerShdw blurRad="292100" dist="139700" dir="2700000" algn="tl" rotWithShape="0">
              <a:srgbClr val="333333">
                <a:alpha val="65000"/>
              </a:srgbClr>
            </a:outerShdw>
          </a:effectLst>
        </p:spPr>
      </p:pic>
      <p:sp>
        <p:nvSpPr>
          <p:cNvPr id="15" name="Rectangle 14"/>
          <p:cNvSpPr/>
          <p:nvPr/>
        </p:nvSpPr>
        <p:spPr>
          <a:xfrm>
            <a:off x="2510101" y="4948030"/>
            <a:ext cx="7096238" cy="1200329"/>
          </a:xfrm>
          <a:prstGeom prst="rect">
            <a:avLst/>
          </a:prstGeom>
        </p:spPr>
        <p:txBody>
          <a:bodyPr wrap="none">
            <a:spAutoFit/>
          </a:bodyPr>
          <a:lstStyle/>
          <a:p>
            <a:pPr algn="ctr"/>
            <a:r>
              <a:rPr lang="en-US" sz="3600" b="1" dirty="0" smtClean="0">
                <a:solidFill>
                  <a:srgbClr val="0057B8"/>
                </a:solidFill>
                <a:effectLst>
                  <a:outerShdw blurRad="38100" dist="38100" dir="2700000" algn="tl">
                    <a:srgbClr val="000000">
                      <a:alpha val="43137"/>
                    </a:srgbClr>
                  </a:outerShdw>
                </a:effectLst>
              </a:rPr>
              <a:t>6 Universal Principals - </a:t>
            </a:r>
          </a:p>
          <a:p>
            <a:pPr algn="ctr"/>
            <a:r>
              <a:rPr lang="en-US" sz="3600" b="1" dirty="0">
                <a:solidFill>
                  <a:srgbClr val="0057B8"/>
                </a:solidFill>
                <a:effectLst>
                  <a:outerShdw blurRad="38100" dist="38100" dir="2700000" algn="tl">
                    <a:srgbClr val="000000">
                      <a:alpha val="43137"/>
                    </a:srgbClr>
                  </a:outerShdw>
                </a:effectLst>
              </a:rPr>
              <a:t>T</a:t>
            </a:r>
            <a:r>
              <a:rPr lang="en-US" sz="3600" b="1" dirty="0" smtClean="0">
                <a:solidFill>
                  <a:srgbClr val="0057B8"/>
                </a:solidFill>
                <a:effectLst>
                  <a:outerShdw blurRad="38100" dist="38100" dir="2700000" algn="tl">
                    <a:srgbClr val="000000">
                      <a:alpha val="43137"/>
                    </a:srgbClr>
                  </a:outerShdw>
                </a:effectLst>
              </a:rPr>
              <a:t>o be deployed in an ethical manner</a:t>
            </a:r>
            <a:endParaRPr lang="en-US" sz="3600" b="1" dirty="0">
              <a:solidFill>
                <a:srgbClr val="0057B8"/>
              </a:solidFill>
              <a:effectLst>
                <a:outerShdw blurRad="38100" dist="38100" dir="2700000" algn="tl">
                  <a:srgbClr val="000000">
                    <a:alpha val="43137"/>
                  </a:srgbClr>
                </a:outerShdw>
              </a:effectLst>
            </a:endParaRPr>
          </a:p>
        </p:txBody>
      </p:sp>
      <p:pic>
        <p:nvPicPr>
          <p:cNvPr id="16" name="Picture 15"/>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rot="929639">
            <a:off x="5683473" y="1490953"/>
            <a:ext cx="4111221" cy="22694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664955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446" y="15010"/>
            <a:ext cx="10515600" cy="1325563"/>
          </a:xfrm>
        </p:spPr>
        <p:txBody>
          <a:bodyPr>
            <a:normAutofit/>
          </a:bodyPr>
          <a:lstStyle/>
          <a:p>
            <a:pPr algn="ctr"/>
            <a:r>
              <a:rPr lang="en-US" sz="3600" b="1" dirty="0" smtClean="0">
                <a:solidFill>
                  <a:srgbClr val="0057B8"/>
                </a:solidFill>
              </a:rPr>
              <a:t>What is your opinion of the book?</a:t>
            </a:r>
            <a:endParaRPr lang="en-US" sz="3600" b="1" dirty="0">
              <a:solidFill>
                <a:srgbClr val="0057B8"/>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5082" y="1253946"/>
            <a:ext cx="4183781" cy="493868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517" y="1895275"/>
            <a:ext cx="6096000" cy="30289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741837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nline image"/>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Inline image"/>
          <p:cNvSpPr>
            <a:spLocks noChangeAspect="1" noChangeArrowheads="1"/>
          </p:cNvSpPr>
          <p:nvPr/>
        </p:nvSpPr>
        <p:spPr bwMode="auto">
          <a:xfrm>
            <a:off x="1971555" y="1554013"/>
            <a:ext cx="4613552" cy="97628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8" descr="Inline image"/>
          <p:cNvSpPr>
            <a:spLocks noChangeAspect="1" noChangeArrowheads="1"/>
          </p:cNvSpPr>
          <p:nvPr/>
        </p:nvSpPr>
        <p:spPr bwMode="auto">
          <a:xfrm>
            <a:off x="4994935" y="234651"/>
            <a:ext cx="4649398" cy="464939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5" name="Picture 4"/>
          <p:cNvPicPr>
            <a:picLocks noChangeAspect="1"/>
          </p:cNvPicPr>
          <p:nvPr/>
        </p:nvPicPr>
        <p:blipFill>
          <a:blip r:embed="rId2"/>
          <a:stretch>
            <a:fillRect/>
          </a:stretch>
        </p:blipFill>
        <p:spPr>
          <a:xfrm>
            <a:off x="1844754" y="1633962"/>
            <a:ext cx="7699295" cy="4338742"/>
          </a:xfrm>
          <a:prstGeom prst="rect">
            <a:avLst/>
          </a:prstGeom>
        </p:spPr>
      </p:pic>
      <p:sp>
        <p:nvSpPr>
          <p:cNvPr id="4" name="TextBox 3"/>
          <p:cNvSpPr txBox="1"/>
          <p:nvPr/>
        </p:nvSpPr>
        <p:spPr>
          <a:xfrm>
            <a:off x="1376093" y="967417"/>
            <a:ext cx="6642340" cy="369332"/>
          </a:xfrm>
          <a:prstGeom prst="rect">
            <a:avLst/>
          </a:prstGeom>
          <a:noFill/>
        </p:spPr>
        <p:txBody>
          <a:bodyPr wrap="square" rtlCol="0">
            <a:spAutoFit/>
          </a:bodyPr>
          <a:lstStyle/>
          <a:p>
            <a:r>
              <a:rPr lang="en-US" dirty="0" smtClean="0"/>
              <a:t>“I’d listen to her, she looks like she knows what she’s talking about.”</a:t>
            </a:r>
            <a:endParaRPr lang="en-US" dirty="0"/>
          </a:p>
        </p:txBody>
      </p:sp>
    </p:spTree>
    <p:extLst>
      <p:ext uri="{BB962C8B-B14F-4D97-AF65-F5344CB8AC3E}">
        <p14:creationId xmlns:p14="http://schemas.microsoft.com/office/powerpoint/2010/main" val="18107458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57B8"/>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028322" y="253409"/>
            <a:ext cx="8411204" cy="6326939"/>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39018"/>
          <a:stretch/>
        </p:blipFill>
        <p:spPr>
          <a:xfrm>
            <a:off x="647855" y="526040"/>
            <a:ext cx="2047390" cy="56483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115456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90550" y="577066"/>
            <a:ext cx="9715499" cy="800219"/>
          </a:xfrm>
          <a:prstGeom prst="rect">
            <a:avLst/>
          </a:prstGeom>
        </p:spPr>
        <p:txBody>
          <a:bodyPr wrap="square">
            <a:spAutoFit/>
          </a:bodyPr>
          <a:lstStyle/>
          <a:p>
            <a:r>
              <a:rPr lang="en-US" sz="2800" b="1" dirty="0" smtClean="0">
                <a:solidFill>
                  <a:srgbClr val="0057B8"/>
                </a:solidFill>
              </a:rPr>
              <a:t>Principle 1 - Reciprocity </a:t>
            </a:r>
          </a:p>
          <a:p>
            <a:r>
              <a:rPr lang="en-US" b="1" dirty="0" smtClean="0">
                <a:solidFill>
                  <a:srgbClr val="E35205"/>
                </a:solidFill>
              </a:rPr>
              <a:t>The internal pull to repay what another person has provided us.</a:t>
            </a:r>
          </a:p>
        </p:txBody>
      </p:sp>
      <p:sp>
        <p:nvSpPr>
          <p:cNvPr id="2" name="TextBox 1"/>
          <p:cNvSpPr txBox="1"/>
          <p:nvPr/>
        </p:nvSpPr>
        <p:spPr>
          <a:xfrm>
            <a:off x="590550" y="1678036"/>
            <a:ext cx="9353550" cy="2585323"/>
          </a:xfrm>
          <a:prstGeom prst="rect">
            <a:avLst/>
          </a:prstGeom>
          <a:noFill/>
        </p:spPr>
        <p:txBody>
          <a:bodyPr wrap="square" rtlCol="0">
            <a:spAutoFit/>
          </a:bodyPr>
          <a:lstStyle/>
          <a:p>
            <a:r>
              <a:rPr lang="en-US" dirty="0" smtClean="0"/>
              <a:t>Be the first to give AND what you give needs to be personalized and unexpected.  </a:t>
            </a:r>
          </a:p>
          <a:p>
            <a:endParaRPr lang="en-US" dirty="0"/>
          </a:p>
          <a:p>
            <a:r>
              <a:rPr lang="en-US" dirty="0" smtClean="0"/>
              <a:t>If you want something from someone, offering them </a:t>
            </a:r>
            <a:r>
              <a:rPr lang="en-US" b="1" dirty="0" smtClean="0"/>
              <a:t>something small for free </a:t>
            </a:r>
            <a:r>
              <a:rPr lang="en-US" dirty="0" smtClean="0"/>
              <a:t>will often lead to a bigger reciprocal response.  </a:t>
            </a:r>
          </a:p>
          <a:p>
            <a:endParaRPr lang="en-US" dirty="0" smtClean="0"/>
          </a:p>
          <a:p>
            <a:r>
              <a:rPr lang="en-US" dirty="0" smtClean="0"/>
              <a:t>Receiver likely to: </a:t>
            </a:r>
            <a:endParaRPr lang="en-US" dirty="0"/>
          </a:p>
          <a:p>
            <a:pPr marL="285750" indent="-285750">
              <a:buFont typeface="Arial" panose="020B0604020202020204" pitchFamily="34" charset="0"/>
              <a:buChar char="•"/>
            </a:pPr>
            <a:r>
              <a:rPr lang="en-US" dirty="0" smtClean="0"/>
              <a:t>Have a feeling of obligation to listen to what they have to say</a:t>
            </a:r>
          </a:p>
          <a:p>
            <a:pPr marL="285750" indent="-285750">
              <a:buFont typeface="Arial" panose="020B0604020202020204" pitchFamily="34" charset="0"/>
              <a:buChar char="•"/>
            </a:pPr>
            <a:r>
              <a:rPr lang="en-US" dirty="0" smtClean="0"/>
              <a:t>Feel favor for favor</a:t>
            </a:r>
          </a:p>
          <a:p>
            <a:pPr marL="285750" indent="-285750">
              <a:buFont typeface="Arial" panose="020B0604020202020204" pitchFamily="34" charset="0"/>
              <a:buChar char="•"/>
            </a:pPr>
            <a:r>
              <a:rPr lang="en-US" dirty="0" smtClean="0"/>
              <a:t>Say “yes” to those they feel they owe</a:t>
            </a:r>
          </a:p>
        </p:txBody>
      </p:sp>
      <p:sp>
        <p:nvSpPr>
          <p:cNvPr id="6" name="TextBox 5"/>
          <p:cNvSpPr txBox="1"/>
          <p:nvPr/>
        </p:nvSpPr>
        <p:spPr>
          <a:xfrm>
            <a:off x="4127380" y="5131648"/>
            <a:ext cx="7099540" cy="1200329"/>
          </a:xfrm>
          <a:prstGeom prst="rect">
            <a:avLst/>
          </a:prstGeom>
          <a:noFill/>
        </p:spPr>
        <p:txBody>
          <a:bodyPr wrap="square" rtlCol="0">
            <a:spAutoFit/>
          </a:bodyPr>
          <a:lstStyle/>
          <a:p>
            <a:pPr algn="ctr"/>
            <a:r>
              <a:rPr lang="en-US" dirty="0"/>
              <a:t>Giving diners </a:t>
            </a:r>
            <a:r>
              <a:rPr lang="en-US" b="1" dirty="0"/>
              <a:t>a single mint</a:t>
            </a:r>
            <a:r>
              <a:rPr lang="en-US" dirty="0"/>
              <a:t> at the end of the meal increased tips 3%, </a:t>
            </a:r>
            <a:r>
              <a:rPr lang="en-US" b="1" dirty="0"/>
              <a:t>2 mints</a:t>
            </a:r>
            <a:r>
              <a:rPr lang="en-US" dirty="0"/>
              <a:t> and tips quadrupled </a:t>
            </a:r>
            <a:r>
              <a:rPr lang="en-US" dirty="0" smtClean="0"/>
              <a:t>to </a:t>
            </a:r>
            <a:r>
              <a:rPr lang="en-US" b="1" dirty="0" smtClean="0"/>
              <a:t>14</a:t>
            </a:r>
            <a:r>
              <a:rPr lang="en-US" b="1" dirty="0"/>
              <a:t>% increase</a:t>
            </a:r>
            <a:r>
              <a:rPr lang="en-US" dirty="0"/>
              <a:t>, but if </a:t>
            </a:r>
            <a:r>
              <a:rPr lang="en-US" dirty="0" smtClean="0"/>
              <a:t>the </a:t>
            </a:r>
            <a:r>
              <a:rPr lang="en-US" dirty="0"/>
              <a:t>server leaves one mint walks away and turns back around and says, to you nice people, </a:t>
            </a:r>
            <a:r>
              <a:rPr lang="en-US" dirty="0" smtClean="0"/>
              <a:t>‘here’s </a:t>
            </a:r>
            <a:r>
              <a:rPr lang="en-US" dirty="0"/>
              <a:t>a second </a:t>
            </a:r>
            <a:r>
              <a:rPr lang="en-US" dirty="0" smtClean="0"/>
              <a:t>mint’ </a:t>
            </a:r>
            <a:r>
              <a:rPr lang="en-US" dirty="0"/>
              <a:t>– an </a:t>
            </a:r>
            <a:r>
              <a:rPr lang="en-US" b="1" dirty="0">
                <a:solidFill>
                  <a:srgbClr val="E35205"/>
                </a:solidFill>
              </a:rPr>
              <a:t>increase of 23% </a:t>
            </a:r>
            <a:r>
              <a:rPr lang="en-US" dirty="0"/>
              <a:t>was returned.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64415" y="4405009"/>
            <a:ext cx="1023723" cy="856515"/>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361" y="4626679"/>
            <a:ext cx="3261019" cy="19022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728449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90550" y="577066"/>
            <a:ext cx="10873138" cy="1077218"/>
          </a:xfrm>
          <a:prstGeom prst="rect">
            <a:avLst/>
          </a:prstGeom>
        </p:spPr>
        <p:txBody>
          <a:bodyPr wrap="square">
            <a:spAutoFit/>
          </a:bodyPr>
          <a:lstStyle/>
          <a:p>
            <a:r>
              <a:rPr lang="en-US" sz="2800" b="1" dirty="0" smtClean="0">
                <a:solidFill>
                  <a:srgbClr val="0057B8"/>
                </a:solidFill>
              </a:rPr>
              <a:t>Principle 2</a:t>
            </a:r>
            <a:r>
              <a:rPr lang="en-US" sz="2800" b="1" dirty="0">
                <a:solidFill>
                  <a:srgbClr val="0057B8"/>
                </a:solidFill>
              </a:rPr>
              <a:t> </a:t>
            </a:r>
            <a:r>
              <a:rPr lang="en-US" sz="2800" b="1" dirty="0" smtClean="0">
                <a:solidFill>
                  <a:srgbClr val="0057B8"/>
                </a:solidFill>
              </a:rPr>
              <a:t>- Commitment and Consistency</a:t>
            </a:r>
          </a:p>
          <a:p>
            <a:r>
              <a:rPr lang="en-US" b="1" dirty="0" smtClean="0">
                <a:solidFill>
                  <a:srgbClr val="E35205"/>
                </a:solidFill>
              </a:rPr>
              <a:t>Once we make a choice or take a stand, we work to behave consistently with that commitment in order to justify our decisions. </a:t>
            </a:r>
          </a:p>
        </p:txBody>
      </p:sp>
      <p:sp>
        <p:nvSpPr>
          <p:cNvPr id="5" name="Rectangle 4"/>
          <p:cNvSpPr/>
          <p:nvPr/>
        </p:nvSpPr>
        <p:spPr>
          <a:xfrm>
            <a:off x="590549" y="2101201"/>
            <a:ext cx="7600549" cy="2862322"/>
          </a:xfrm>
          <a:prstGeom prst="rect">
            <a:avLst/>
          </a:prstGeom>
        </p:spPr>
        <p:txBody>
          <a:bodyPr wrap="square">
            <a:spAutoFit/>
          </a:bodyPr>
          <a:lstStyle/>
          <a:p>
            <a:r>
              <a:rPr lang="en-US" dirty="0" smtClean="0"/>
              <a:t>People </a:t>
            </a:r>
            <a:r>
              <a:rPr lang="en-US" dirty="0"/>
              <a:t>will typically do something if they’ve agreed to it verbally or in writing.  </a:t>
            </a:r>
            <a:endParaRPr lang="en-US" dirty="0" smtClean="0"/>
          </a:p>
          <a:p>
            <a:endParaRPr lang="en-US" dirty="0"/>
          </a:p>
          <a:p>
            <a:r>
              <a:rPr lang="en-US" dirty="0" smtClean="0"/>
              <a:t>Writing </a:t>
            </a:r>
            <a:r>
              <a:rPr lang="en-US" dirty="0"/>
              <a:t>your goals or telling your friends will make you more likely to follow through.  </a:t>
            </a:r>
            <a:endParaRPr lang="en-US" dirty="0" smtClean="0"/>
          </a:p>
          <a:p>
            <a:endParaRPr lang="en-US" dirty="0"/>
          </a:p>
          <a:p>
            <a:r>
              <a:rPr lang="en-US" dirty="0" smtClean="0"/>
              <a:t>Desire </a:t>
            </a:r>
            <a:r>
              <a:rPr lang="en-US" dirty="0"/>
              <a:t>to be consistent with what we’ve said we would do.  </a:t>
            </a:r>
            <a:endParaRPr lang="en-US" dirty="0" smtClean="0"/>
          </a:p>
          <a:p>
            <a:endParaRPr lang="en-US" dirty="0"/>
          </a:p>
          <a:p>
            <a:r>
              <a:rPr lang="en-US" dirty="0" smtClean="0"/>
              <a:t>Poll </a:t>
            </a:r>
            <a:r>
              <a:rPr lang="en-US" dirty="0"/>
              <a:t>takers would call and start the conversation by asking if people would be </a:t>
            </a:r>
            <a:r>
              <a:rPr lang="en-US" b="1" dirty="0"/>
              <a:t>voting </a:t>
            </a:r>
            <a:r>
              <a:rPr lang="en-US" dirty="0"/>
              <a:t>in the next election… they will vote </a:t>
            </a:r>
            <a:r>
              <a:rPr lang="en-US" dirty="0" smtClean="0"/>
              <a:t>less </a:t>
            </a:r>
            <a:r>
              <a:rPr lang="en-US" dirty="0"/>
              <a:t>often if they hadn’t received the call to commit. </a:t>
            </a:r>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8672512" y="3967693"/>
            <a:ext cx="1685925" cy="1762125"/>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68180" y="2516230"/>
            <a:ext cx="2442804" cy="977121"/>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64992" y="5410440"/>
            <a:ext cx="2705619" cy="901873"/>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50975" y="5278882"/>
            <a:ext cx="1661581" cy="1213086"/>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91098" y="1439012"/>
            <a:ext cx="1324377" cy="13243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993804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90550" y="577066"/>
            <a:ext cx="10988642" cy="2185214"/>
          </a:xfrm>
          <a:prstGeom prst="rect">
            <a:avLst/>
          </a:prstGeom>
        </p:spPr>
        <p:txBody>
          <a:bodyPr wrap="square">
            <a:spAutoFit/>
          </a:bodyPr>
          <a:lstStyle/>
          <a:p>
            <a:r>
              <a:rPr lang="en-US" sz="2800" b="1" dirty="0" smtClean="0">
                <a:solidFill>
                  <a:srgbClr val="0057B8"/>
                </a:solidFill>
              </a:rPr>
              <a:t>Principle 3</a:t>
            </a:r>
            <a:r>
              <a:rPr lang="en-US" sz="2800" b="1" dirty="0">
                <a:solidFill>
                  <a:srgbClr val="0057B8"/>
                </a:solidFill>
              </a:rPr>
              <a:t> </a:t>
            </a:r>
            <a:r>
              <a:rPr lang="en-US" sz="2800" b="1" dirty="0" smtClean="0">
                <a:solidFill>
                  <a:srgbClr val="0057B8"/>
                </a:solidFill>
              </a:rPr>
              <a:t>– Social Proof</a:t>
            </a:r>
          </a:p>
          <a:p>
            <a:r>
              <a:rPr lang="en-US" b="1" dirty="0">
                <a:solidFill>
                  <a:srgbClr val="E35205"/>
                </a:solidFill>
              </a:rPr>
              <a:t>When we are unsure, we look to similar others to provide us with the correct actions to take. And the more, people undertaking that action, the more we consider that action correct.</a:t>
            </a:r>
          </a:p>
          <a:p>
            <a:r>
              <a:rPr lang="en-US" b="1" dirty="0" smtClean="0">
                <a:solidFill>
                  <a:srgbClr val="E35205"/>
                </a:solidFill>
              </a:rPr>
              <a:t/>
            </a:r>
            <a:br>
              <a:rPr lang="en-US" b="1" dirty="0" smtClean="0">
                <a:solidFill>
                  <a:srgbClr val="E35205"/>
                </a:solidFill>
              </a:rPr>
            </a:br>
            <a:r>
              <a:rPr lang="en-US" b="1" dirty="0" smtClean="0">
                <a:solidFill>
                  <a:srgbClr val="E35205"/>
                </a:solidFill>
              </a:rPr>
              <a:t>We view a behavior as more correct in a given situation to the degree that we see others doing it.  The more the number of people doing it, the more the rule works into making us believe that the behavior is correct.  We use behavior of people (like us) to determine proper behavior for ourselves.</a:t>
            </a:r>
          </a:p>
        </p:txBody>
      </p:sp>
      <p:pic>
        <p:nvPicPr>
          <p:cNvPr id="9" name="Picture 8"/>
          <p:cNvPicPr>
            <a:picLocks noChangeAspect="1"/>
          </p:cNvPicPr>
          <p:nvPr/>
        </p:nvPicPr>
        <p:blipFill>
          <a:blip r:embed="rId2"/>
          <a:stretch>
            <a:fillRect/>
          </a:stretch>
        </p:blipFill>
        <p:spPr>
          <a:xfrm>
            <a:off x="8645131" y="5535950"/>
            <a:ext cx="1016831" cy="949307"/>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flipH="1">
            <a:off x="590550" y="2921096"/>
            <a:ext cx="9071412" cy="2585323"/>
          </a:xfrm>
          <a:prstGeom prst="rect">
            <a:avLst/>
          </a:prstGeom>
          <a:noFill/>
        </p:spPr>
        <p:txBody>
          <a:bodyPr wrap="square" rtlCol="0">
            <a:spAutoFit/>
          </a:bodyPr>
          <a:lstStyle/>
          <a:p>
            <a:pPr marL="342900" indent="-342900">
              <a:buAutoNum type="arabicPeriod"/>
            </a:pPr>
            <a:r>
              <a:rPr lang="en-US" dirty="0" smtClean="0"/>
              <a:t>Canned laughter (laughing track) causes viewers to laugh longer and more often.  </a:t>
            </a:r>
          </a:p>
          <a:p>
            <a:pPr marL="342900" indent="-342900">
              <a:buAutoNum type="arabicPeriod"/>
            </a:pPr>
            <a:r>
              <a:rPr lang="en-US" dirty="0" smtClean="0"/>
              <a:t>Bartenders seed their tip jars with a few dollars to give the impression that tipping is the norm. </a:t>
            </a:r>
          </a:p>
          <a:p>
            <a:pPr marL="342900" indent="-342900">
              <a:buAutoNum type="arabicPeriod"/>
            </a:pPr>
            <a:r>
              <a:rPr lang="en-US" dirty="0" smtClean="0"/>
              <a:t>The Massacre of Jonestown – people, followed each other to drink poison and committed mass suicide.  They were in a new place, and they just followed what fellow members (like them) did. </a:t>
            </a:r>
          </a:p>
          <a:p>
            <a:pPr marL="342900" indent="-342900">
              <a:buAutoNum type="arabicPeriod"/>
            </a:pPr>
            <a:r>
              <a:rPr lang="en-US" dirty="0" smtClean="0"/>
              <a:t>Kids learn more about their capabilities from other children than from adults. </a:t>
            </a:r>
          </a:p>
          <a:p>
            <a:pPr marL="342900" indent="-342900">
              <a:buAutoNum type="arabicPeriod"/>
            </a:pPr>
            <a:r>
              <a:rPr lang="en-US" dirty="0" smtClean="0"/>
              <a:t>Werther effect – a front-page suicide story leads to 58 more unusual suicides in the following month.  </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1891" y="5628883"/>
            <a:ext cx="1807128" cy="722851"/>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42949" y="5581258"/>
            <a:ext cx="1514652" cy="737131"/>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b="50271"/>
          <a:stretch/>
        </p:blipFill>
        <p:spPr>
          <a:xfrm>
            <a:off x="1274081" y="5613583"/>
            <a:ext cx="877859" cy="794040"/>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t="48565"/>
          <a:stretch/>
        </p:blipFill>
        <p:spPr>
          <a:xfrm>
            <a:off x="418493" y="5613583"/>
            <a:ext cx="877859" cy="821273"/>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88177" y="5506419"/>
            <a:ext cx="1481440" cy="819405"/>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06049" y="5554663"/>
            <a:ext cx="1818348" cy="989181"/>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23583" y="3317891"/>
            <a:ext cx="1443827" cy="1111747"/>
          </a:xfrm>
          <a:prstGeom prst="rect">
            <a:avLst/>
          </a:prstGeom>
          <a:ln>
            <a:noFill/>
          </a:ln>
          <a:effectLst>
            <a:outerShdw blurRad="292100" dist="139700" dir="2700000" algn="tl" rotWithShape="0">
              <a:srgbClr val="333333">
                <a:alpha val="65000"/>
              </a:srgbClr>
            </a:outerShdw>
          </a:effectLst>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362954" y="2570626"/>
            <a:ext cx="1316136" cy="877424"/>
          </a:xfrm>
          <a:prstGeom prst="rect">
            <a:avLst/>
          </a:prstGeom>
          <a:ln>
            <a:noFill/>
          </a:ln>
          <a:effectLst>
            <a:outerShdw blurRad="292100" dist="139700" dir="2700000" algn="tl" rotWithShape="0">
              <a:srgbClr val="333333">
                <a:alpha val="65000"/>
              </a:srgbClr>
            </a:outerShdw>
          </a:effectLst>
        </p:spPr>
      </p:pic>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466001" y="4190987"/>
            <a:ext cx="1253543" cy="11250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869110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90550" y="577066"/>
            <a:ext cx="9667875" cy="1077218"/>
          </a:xfrm>
          <a:prstGeom prst="rect">
            <a:avLst/>
          </a:prstGeom>
        </p:spPr>
        <p:txBody>
          <a:bodyPr wrap="square">
            <a:spAutoFit/>
          </a:bodyPr>
          <a:lstStyle/>
          <a:p>
            <a:r>
              <a:rPr lang="en-US" sz="2800" b="1" dirty="0" smtClean="0">
                <a:solidFill>
                  <a:srgbClr val="0057B8"/>
                </a:solidFill>
              </a:rPr>
              <a:t>Principle </a:t>
            </a:r>
            <a:r>
              <a:rPr lang="en-US" sz="2800" b="1" dirty="0">
                <a:solidFill>
                  <a:srgbClr val="0057B8"/>
                </a:solidFill>
              </a:rPr>
              <a:t>4</a:t>
            </a:r>
            <a:r>
              <a:rPr lang="en-US" sz="2800" b="1" dirty="0" smtClean="0">
                <a:solidFill>
                  <a:srgbClr val="0057B8"/>
                </a:solidFill>
              </a:rPr>
              <a:t> – Liking</a:t>
            </a:r>
          </a:p>
          <a:p>
            <a:r>
              <a:rPr lang="en-US" b="1" dirty="0" smtClean="0">
                <a:solidFill>
                  <a:srgbClr val="E35205"/>
                </a:solidFill>
              </a:rPr>
              <a:t>The propensity to agree with people we like and, just as important, the propensity for others to agree with us, if we like them. </a:t>
            </a:r>
          </a:p>
        </p:txBody>
      </p:sp>
      <p:sp>
        <p:nvSpPr>
          <p:cNvPr id="2" name="TextBox 1"/>
          <p:cNvSpPr txBox="1"/>
          <p:nvPr/>
        </p:nvSpPr>
        <p:spPr>
          <a:xfrm>
            <a:off x="590550" y="1785668"/>
            <a:ext cx="9773729" cy="4247317"/>
          </a:xfrm>
          <a:prstGeom prst="rect">
            <a:avLst/>
          </a:prstGeom>
          <a:noFill/>
        </p:spPr>
        <p:txBody>
          <a:bodyPr wrap="square" rtlCol="0">
            <a:spAutoFit/>
          </a:bodyPr>
          <a:lstStyle/>
          <a:p>
            <a:r>
              <a:rPr lang="en-US" dirty="0"/>
              <a:t>People prefer to say “yes” to those they know and like.  </a:t>
            </a:r>
            <a:endParaRPr lang="en-US" dirty="0" smtClean="0"/>
          </a:p>
          <a:p>
            <a:endParaRPr lang="en-US" dirty="0"/>
          </a:p>
          <a:p>
            <a:r>
              <a:rPr lang="en-US" dirty="0" smtClean="0"/>
              <a:t>People </a:t>
            </a:r>
            <a:r>
              <a:rPr lang="en-US" dirty="0"/>
              <a:t>attribute traits such as honesty, talents, intelligence to attractive people.  We gravitate to those with similar views, interests, values.  Find areas of shared interest</a:t>
            </a:r>
            <a:r>
              <a:rPr lang="en-US" dirty="0" smtClean="0"/>
              <a:t>.</a:t>
            </a:r>
          </a:p>
          <a:p>
            <a:r>
              <a:rPr lang="en-US" dirty="0"/>
              <a:t>   </a:t>
            </a:r>
          </a:p>
          <a:p>
            <a:r>
              <a:rPr lang="en-US" dirty="0"/>
              <a:t>We like people who are similar to us, who pay us compliments, who cooperate with us on future goals.</a:t>
            </a:r>
          </a:p>
          <a:p>
            <a:r>
              <a:rPr lang="en-US" dirty="0"/>
              <a:t>Start by finding similarity with the individuals – </a:t>
            </a:r>
            <a:r>
              <a:rPr lang="en-US" b="1" dirty="0"/>
              <a:t>genuine compliments</a:t>
            </a:r>
            <a:r>
              <a:rPr lang="en-US" dirty="0"/>
              <a:t> before getting to business.  </a:t>
            </a:r>
          </a:p>
          <a:p>
            <a:endParaRPr lang="en-US" dirty="0"/>
          </a:p>
          <a:p>
            <a:r>
              <a:rPr lang="en-US" u="sng" dirty="0" smtClean="0"/>
              <a:t>Experiment</a:t>
            </a:r>
            <a:r>
              <a:rPr lang="en-US" dirty="0" smtClean="0"/>
              <a:t>:  Cards were left in hotel bathrooms attempting to persuade reuse of towels</a:t>
            </a:r>
            <a:endParaRPr lang="en-US" dirty="0"/>
          </a:p>
          <a:p>
            <a:r>
              <a:rPr lang="en-US" dirty="0" smtClean="0"/>
              <a:t>“Most people reuse their towels at least once during their stay.”  </a:t>
            </a:r>
            <a:r>
              <a:rPr lang="en-US" b="1" dirty="0" smtClean="0"/>
              <a:t>26% more likely</a:t>
            </a:r>
          </a:p>
          <a:p>
            <a:endParaRPr lang="en-US" b="1" dirty="0"/>
          </a:p>
          <a:p>
            <a:r>
              <a:rPr lang="en-US" dirty="0" smtClean="0"/>
              <a:t>“Most people who </a:t>
            </a:r>
            <a:r>
              <a:rPr lang="en-US" dirty="0"/>
              <a:t>have stayed in this room reuse their </a:t>
            </a:r>
            <a:r>
              <a:rPr lang="en-US" dirty="0" smtClean="0"/>
              <a:t>towels at least once during their stay.”</a:t>
            </a:r>
            <a:r>
              <a:rPr lang="en-US" dirty="0"/>
              <a:t>  </a:t>
            </a:r>
            <a:r>
              <a:rPr lang="en-US" b="1" dirty="0" smtClean="0"/>
              <a:t>33% more likely</a:t>
            </a:r>
            <a:r>
              <a:rPr lang="en-US" dirty="0" smtClean="0"/>
              <a:t> </a:t>
            </a:r>
            <a:r>
              <a:rPr lang="en-US" dirty="0"/>
              <a:t>  </a:t>
            </a:r>
            <a:endParaRPr lang="en-US" dirty="0" smtClean="0"/>
          </a:p>
          <a:p>
            <a:endParaRPr lang="en-US" b="1" dirty="0"/>
          </a:p>
          <a:p>
            <a:r>
              <a:rPr lang="en-US" b="1" dirty="0" smtClean="0"/>
              <a:t>Take Away:  Don’t </a:t>
            </a:r>
            <a:r>
              <a:rPr lang="en-US" b="1" dirty="0"/>
              <a:t>rely on our own ability to persuade others – use science. </a:t>
            </a:r>
            <a:endParaRPr lang="en-US" dirty="0"/>
          </a:p>
        </p:txBody>
      </p:sp>
      <p:pic>
        <p:nvPicPr>
          <p:cNvPr id="6" name="Picture 5"/>
          <p:cNvPicPr>
            <a:picLocks noChangeAspect="1"/>
          </p:cNvPicPr>
          <p:nvPr/>
        </p:nvPicPr>
        <p:blipFill>
          <a:blip r:embed="rId2"/>
          <a:stretch>
            <a:fillRect/>
          </a:stretch>
        </p:blipFill>
        <p:spPr>
          <a:xfrm>
            <a:off x="8134349" y="5252907"/>
            <a:ext cx="1876425" cy="1348680"/>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58425" y="638831"/>
            <a:ext cx="1668536" cy="1585109"/>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58425" y="2443535"/>
            <a:ext cx="1546353" cy="18544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489096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9194" y="1807077"/>
            <a:ext cx="695191" cy="456219"/>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590550" y="577066"/>
            <a:ext cx="9715499" cy="1077218"/>
          </a:xfrm>
          <a:prstGeom prst="rect">
            <a:avLst/>
          </a:prstGeom>
        </p:spPr>
        <p:txBody>
          <a:bodyPr wrap="square">
            <a:spAutoFit/>
          </a:bodyPr>
          <a:lstStyle/>
          <a:p>
            <a:r>
              <a:rPr lang="en-US" sz="2800" b="1" dirty="0" smtClean="0">
                <a:solidFill>
                  <a:srgbClr val="0057B8"/>
                </a:solidFill>
              </a:rPr>
              <a:t>Principle 5 – Authority</a:t>
            </a:r>
          </a:p>
          <a:p>
            <a:r>
              <a:rPr lang="en-US" b="1" dirty="0" smtClean="0">
                <a:solidFill>
                  <a:srgbClr val="E35205"/>
                </a:solidFill>
              </a:rPr>
              <a:t>We are more likely to say “yes” to others who are authorities, who carry greater knowledge, experience or expertise.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9743" y="2178160"/>
            <a:ext cx="1033539" cy="1669046"/>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7064828">
            <a:off x="6429026" y="2077623"/>
            <a:ext cx="1189981" cy="605217"/>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5"/>
          <a:stretch>
            <a:fillRect/>
          </a:stretch>
        </p:blipFill>
        <p:spPr>
          <a:xfrm flipH="1">
            <a:off x="9760696" y="3237098"/>
            <a:ext cx="712484" cy="1382774"/>
          </a:xfrm>
          <a:prstGeom prst="rect">
            <a:avLst/>
          </a:prstGeom>
        </p:spPr>
      </p:pic>
      <p:sp>
        <p:nvSpPr>
          <p:cNvPr id="8" name="TextBox 7"/>
          <p:cNvSpPr txBox="1"/>
          <p:nvPr/>
        </p:nvSpPr>
        <p:spPr>
          <a:xfrm>
            <a:off x="620645" y="2499348"/>
            <a:ext cx="9273397" cy="3323987"/>
          </a:xfrm>
          <a:prstGeom prst="rect">
            <a:avLst/>
          </a:prstGeom>
          <a:noFill/>
        </p:spPr>
        <p:txBody>
          <a:bodyPr wrap="square" rtlCol="0">
            <a:spAutoFit/>
          </a:bodyPr>
          <a:lstStyle/>
          <a:p>
            <a:pPr>
              <a:spcAft>
                <a:spcPts val="600"/>
              </a:spcAft>
            </a:pPr>
            <a:r>
              <a:rPr lang="en-US" dirty="0"/>
              <a:t>People follow the lead of credible, knowledgeable experts.  </a:t>
            </a:r>
            <a:endParaRPr lang="en-US" dirty="0" smtClean="0"/>
          </a:p>
          <a:p>
            <a:pPr>
              <a:spcAft>
                <a:spcPts val="600"/>
              </a:spcAft>
            </a:pPr>
            <a:endParaRPr lang="en-US" dirty="0" smtClean="0"/>
          </a:p>
          <a:p>
            <a:pPr>
              <a:spcAft>
                <a:spcPts val="600"/>
              </a:spcAft>
            </a:pPr>
            <a:r>
              <a:rPr lang="en-US" dirty="0" smtClean="0"/>
              <a:t>Santa </a:t>
            </a:r>
            <a:r>
              <a:rPr lang="en-US" dirty="0"/>
              <a:t>suit brain surgeon – wouldn’t trust. </a:t>
            </a:r>
          </a:p>
          <a:p>
            <a:pPr>
              <a:spcAft>
                <a:spcPts val="600"/>
              </a:spcAft>
            </a:pPr>
            <a:endParaRPr lang="en-US" dirty="0" smtClean="0"/>
          </a:p>
          <a:p>
            <a:pPr>
              <a:spcAft>
                <a:spcPts val="600"/>
              </a:spcAft>
            </a:pPr>
            <a:r>
              <a:rPr lang="en-US" dirty="0" smtClean="0"/>
              <a:t>Signal </a:t>
            </a:r>
            <a:r>
              <a:rPr lang="en-US" dirty="0"/>
              <a:t>to others what makes you a credible knowledgeable authority before you make your influence </a:t>
            </a:r>
            <a:r>
              <a:rPr lang="en-US" dirty="0" smtClean="0"/>
              <a:t>attempt.  OR have </a:t>
            </a:r>
            <a:r>
              <a:rPr lang="en-US" dirty="0"/>
              <a:t>others sing your praises with an expert led introduction.  Such as 'So and so has 15 years experience….' </a:t>
            </a:r>
          </a:p>
          <a:p>
            <a:pPr>
              <a:spcAft>
                <a:spcPts val="600"/>
              </a:spcAft>
            </a:pPr>
            <a:endParaRPr lang="en-US" dirty="0" smtClean="0"/>
          </a:p>
          <a:p>
            <a:pPr>
              <a:spcAft>
                <a:spcPts val="600"/>
              </a:spcAft>
            </a:pPr>
            <a:r>
              <a:rPr lang="en-US" dirty="0"/>
              <a:t>When hospital physical therapists displayed their authority/diplomas on the wall, compliance of people following through with their therapy increased 30</a:t>
            </a:r>
            <a:r>
              <a:rPr lang="en-US" dirty="0" smtClean="0"/>
              <a:t>%.</a:t>
            </a:r>
            <a:endParaRPr lang="en-US" dirty="0"/>
          </a:p>
        </p:txBody>
      </p:sp>
      <p:pic>
        <p:nvPicPr>
          <p:cNvPr id="9" name="Picture 8"/>
          <p:cNvPicPr>
            <a:picLocks noChangeAspect="1"/>
          </p:cNvPicPr>
          <p:nvPr/>
        </p:nvPicPr>
        <p:blipFill>
          <a:blip r:embed="rId6"/>
          <a:stretch>
            <a:fillRect/>
          </a:stretch>
        </p:blipFill>
        <p:spPr>
          <a:xfrm>
            <a:off x="10099444" y="4780466"/>
            <a:ext cx="1535958" cy="14604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677456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90550" y="577066"/>
            <a:ext cx="9953625" cy="6124754"/>
          </a:xfrm>
          <a:prstGeom prst="rect">
            <a:avLst/>
          </a:prstGeom>
        </p:spPr>
        <p:txBody>
          <a:bodyPr wrap="square">
            <a:spAutoFit/>
          </a:bodyPr>
          <a:lstStyle/>
          <a:p>
            <a:r>
              <a:rPr lang="en-US" sz="2800" b="1" dirty="0" smtClean="0">
                <a:solidFill>
                  <a:srgbClr val="0057B8"/>
                </a:solidFill>
              </a:rPr>
              <a:t>Principle </a:t>
            </a:r>
            <a:r>
              <a:rPr lang="en-US" sz="2800" b="1" dirty="0">
                <a:solidFill>
                  <a:srgbClr val="0057B8"/>
                </a:solidFill>
              </a:rPr>
              <a:t>6</a:t>
            </a:r>
            <a:r>
              <a:rPr lang="en-US" sz="2800" b="1" dirty="0" smtClean="0">
                <a:solidFill>
                  <a:srgbClr val="0057B8"/>
                </a:solidFill>
              </a:rPr>
              <a:t> – Scarcity</a:t>
            </a:r>
          </a:p>
          <a:p>
            <a:r>
              <a:rPr lang="en-US" b="1" dirty="0" smtClean="0">
                <a:solidFill>
                  <a:srgbClr val="E35205"/>
                </a:solidFill>
              </a:rPr>
              <a:t>The propensity to agree with people we like, and just as important, the propensity for others to agree with us, if we like them. </a:t>
            </a:r>
          </a:p>
          <a:p>
            <a:endParaRPr lang="en-US" dirty="0" smtClean="0"/>
          </a:p>
          <a:p>
            <a:pPr marL="285750" indent="-285750">
              <a:spcAft>
                <a:spcPts val="600"/>
              </a:spcAft>
              <a:buFont typeface="Arial" panose="020B0604020202020204" pitchFamily="34" charset="0"/>
              <a:buChar char="•"/>
            </a:pPr>
            <a:r>
              <a:rPr lang="en-US" dirty="0" smtClean="0"/>
              <a:t>People want more of the things they think they can have less of.   </a:t>
            </a:r>
          </a:p>
          <a:p>
            <a:pPr marL="285750" indent="-285750">
              <a:spcAft>
                <a:spcPts val="600"/>
              </a:spcAft>
              <a:buFont typeface="Arial" panose="020B0604020202020204" pitchFamily="34" charset="0"/>
              <a:buChar char="•"/>
            </a:pPr>
            <a:r>
              <a:rPr lang="en-US" dirty="0" smtClean="0"/>
              <a:t>The scarcity of an item indicates that the item should be better.  This is why sales are for a limited time only.  Time is scarce and increases value.  </a:t>
            </a:r>
          </a:p>
          <a:p>
            <a:pPr marL="285750" indent="-285750">
              <a:spcAft>
                <a:spcPts val="600"/>
              </a:spcAft>
              <a:buFont typeface="Arial" panose="020B0604020202020204" pitchFamily="34" charset="0"/>
              <a:buChar char="•"/>
            </a:pPr>
            <a:r>
              <a:rPr lang="en-US" dirty="0"/>
              <a:t>The thought of losing somethings scares us more than thought of gaining something of similar value. </a:t>
            </a:r>
          </a:p>
          <a:p>
            <a:pPr marL="285750" indent="-285750">
              <a:spcAft>
                <a:spcPts val="600"/>
              </a:spcAft>
              <a:buFont typeface="Arial" panose="020B0604020202020204" pitchFamily="34" charset="0"/>
              <a:buChar char="•"/>
            </a:pPr>
            <a:r>
              <a:rPr lang="en-US" dirty="0" smtClean="0"/>
              <a:t>Is it genuinely a unique or dwindling opportunity?</a:t>
            </a:r>
            <a:r>
              <a:rPr lang="en-US" dirty="0"/>
              <a:t> </a:t>
            </a:r>
            <a:r>
              <a:rPr lang="en-US" dirty="0" smtClean="0"/>
              <a:t> The influencer must point </a:t>
            </a:r>
            <a:r>
              <a:rPr lang="en-US" dirty="0"/>
              <a:t>out what is unique and what others stand to lose if they don’t act.  </a:t>
            </a:r>
          </a:p>
          <a:p>
            <a:pPr>
              <a:spcAft>
                <a:spcPts val="600"/>
              </a:spcAft>
            </a:pPr>
            <a:endParaRPr lang="en-US" dirty="0" smtClean="0"/>
          </a:p>
          <a:p>
            <a:pPr lvl="2">
              <a:spcAft>
                <a:spcPts val="600"/>
              </a:spcAft>
            </a:pPr>
            <a:r>
              <a:rPr lang="en-US" u="sng" dirty="0" smtClean="0"/>
              <a:t>Personal Example</a:t>
            </a:r>
          </a:p>
          <a:p>
            <a:pPr lvl="2">
              <a:spcAft>
                <a:spcPts val="600"/>
              </a:spcAft>
            </a:pPr>
            <a:r>
              <a:rPr lang="en-US" dirty="0" smtClean="0"/>
              <a:t>My wife and I recently saw comedian Kevin Nealon’s standup in Nashville.  He booked </a:t>
            </a:r>
            <a:r>
              <a:rPr lang="en-US" b="1" dirty="0" smtClean="0">
                <a:solidFill>
                  <a:srgbClr val="0057B8"/>
                </a:solidFill>
              </a:rPr>
              <a:t>ONE</a:t>
            </a:r>
            <a:r>
              <a:rPr lang="en-US" dirty="0" smtClean="0"/>
              <a:t> show </a:t>
            </a:r>
            <a:r>
              <a:rPr lang="en-US" b="1" dirty="0" smtClean="0">
                <a:solidFill>
                  <a:srgbClr val="0057B8"/>
                </a:solidFill>
              </a:rPr>
              <a:t>ONLY</a:t>
            </a:r>
            <a:r>
              <a:rPr lang="en-US" dirty="0" smtClean="0"/>
              <a:t> and sold out the venue.  Towards the end of his set he said goodnight and walked off the stage - - but then he came back and did a bit more standup.  He repeated this behavior several times and each time the audience was more engaged and </a:t>
            </a:r>
            <a:r>
              <a:rPr lang="en-US" b="1" dirty="0" smtClean="0">
                <a:solidFill>
                  <a:srgbClr val="E35205"/>
                </a:solidFill>
              </a:rPr>
              <a:t>cheered louder </a:t>
            </a:r>
            <a:r>
              <a:rPr lang="en-US" dirty="0" smtClean="0"/>
              <a:t>for him to return to the stage.</a:t>
            </a:r>
            <a:endParaRPr lang="en-US" dirty="0"/>
          </a:p>
          <a:p>
            <a:pPr>
              <a:spcAft>
                <a:spcPts val="600"/>
              </a:spcAft>
            </a:pPr>
            <a:endParaRPr lang="en-US" dirty="0" smtClean="0"/>
          </a:p>
          <a:p>
            <a:pPr>
              <a:spcAft>
                <a:spcPts val="600"/>
              </a:spcAft>
            </a:pPr>
            <a:r>
              <a:rPr lang="en-US" dirty="0" smtClean="0"/>
              <a:t>	Think of some others such as Cyber Monday and Black Friday….</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226" y="4178448"/>
            <a:ext cx="1724387" cy="1650852"/>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1888"/>
          <a:stretch/>
        </p:blipFill>
        <p:spPr>
          <a:xfrm>
            <a:off x="7705665" y="5829300"/>
            <a:ext cx="2446841" cy="120015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84276" y="5597373"/>
            <a:ext cx="1484168" cy="987948"/>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35090" y="1673601"/>
            <a:ext cx="1782541" cy="994961"/>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75240" y="94002"/>
            <a:ext cx="2524125" cy="820341"/>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52499" y="804722"/>
            <a:ext cx="1556809" cy="7784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208894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57B8"/>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1997" y="345379"/>
            <a:ext cx="5653877" cy="62133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825600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477</TotalTime>
  <Words>502</Words>
  <Application>Microsoft Office PowerPoint</Application>
  <PresentationFormat>Widescreen</PresentationFormat>
  <Paragraphs>68</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your opinion of the book?</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Devin</dc:creator>
  <cp:lastModifiedBy>Devin</cp:lastModifiedBy>
  <cp:revision>51</cp:revision>
  <dcterms:created xsi:type="dcterms:W3CDTF">2020-02-21T21:17:21Z</dcterms:created>
  <dcterms:modified xsi:type="dcterms:W3CDTF">2023-08-19T20:38:41Z</dcterms:modified>
</cp:coreProperties>
</file>