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66" r:id="rId2"/>
    <p:sldId id="267" r:id="rId3"/>
    <p:sldId id="256" r:id="rId4"/>
    <p:sldId id="257" r:id="rId5"/>
    <p:sldId id="262" r:id="rId6"/>
    <p:sldId id="258" r:id="rId7"/>
    <p:sldId id="259" r:id="rId8"/>
    <p:sldId id="260" r:id="rId9"/>
    <p:sldId id="269" r:id="rId10"/>
    <p:sldId id="270" r:id="rId11"/>
    <p:sldId id="271" r:id="rId12"/>
    <p:sldId id="261" r:id="rId13"/>
    <p:sldId id="263" r:id="rId14"/>
    <p:sldId id="268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1064" autoAdjust="0"/>
  </p:normalViewPr>
  <p:slideViewPr>
    <p:cSldViewPr snapToGrid="0">
      <p:cViewPr>
        <p:scale>
          <a:sx n="70" d="100"/>
          <a:sy n="70" d="100"/>
        </p:scale>
        <p:origin x="9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89D00-5C82-4931-8CEF-DFCCC692613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E09DD-A07E-47AF-9E22-1BA8CD50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management level accountability, it is self or within team accountability.  Share</a:t>
            </a:r>
            <a:r>
              <a:rPr lang="en-US" baseline="0" dirty="0" smtClean="0"/>
              <a:t> and stress this point.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had an employee say they are not their </a:t>
            </a:r>
            <a:r>
              <a:rPr lang="en-US" baseline="0" dirty="0" err="1" smtClean="0"/>
              <a:t>colleages’s</a:t>
            </a:r>
            <a:r>
              <a:rPr lang="en-US" baseline="0" dirty="0" smtClean="0"/>
              <a:t> supervisor so how can they “hold them accountable”?  This is where this exercise and related sessions will help define and educate.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09DD-A07E-47AF-9E22-1BA8CD501C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 the team members into groups or teams and make them an</a:t>
            </a:r>
            <a:r>
              <a:rPr lang="en-US" baseline="0" dirty="0" smtClean="0"/>
              <a:t> Accountability Team.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it fun and have them create a name for their team.  More challenging and competitive.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09DD-A07E-47AF-9E22-1BA8CD501C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Utilize a Trust Survey – share and go over the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Share with team: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Conflict </a:t>
            </a:r>
            <a:r>
              <a:rPr lang="en-US" dirty="0" smtClean="0"/>
              <a:t>is not a knock down drag out fight; it is productive, ideological,</a:t>
            </a:r>
            <a:r>
              <a:rPr lang="en-US" baseline="0" dirty="0" smtClean="0"/>
              <a:t> passionate debate around important issues.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To have this type of conflict requires </a:t>
            </a:r>
            <a:r>
              <a:rPr lang="en-US" baseline="0" dirty="0" smtClean="0"/>
              <a:t>vulnerability-based </a:t>
            </a:r>
            <a:r>
              <a:rPr lang="en-US" b="1" i="1" baseline="0" dirty="0" smtClean="0"/>
              <a:t>Trust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Mastering </a:t>
            </a:r>
            <a:r>
              <a:rPr lang="en-US" b="1" i="1" baseline="0" dirty="0" smtClean="0"/>
              <a:t>Conflict</a:t>
            </a:r>
            <a:r>
              <a:rPr lang="en-US" baseline="0" dirty="0" smtClean="0"/>
              <a:t> </a:t>
            </a:r>
            <a:r>
              <a:rPr lang="en-US" baseline="0" dirty="0" smtClean="0"/>
              <a:t>leads to a humble pursuit of truth rather than destructive personal attacks and ego </a:t>
            </a:r>
            <a:r>
              <a:rPr lang="en-US" baseline="0" dirty="0" smtClean="0"/>
              <a:t>building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Ideal Conflict Point lies between Artificial Harmony and Mean-Spirited Personal Attacks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It requires that team members are pushed outside of their comfort zone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It requires that team members be somewhat uncomfortable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Your Team lacks conflict if you are leaving a meeting: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feeling like you have something you should have said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thinking “oh well, my opinion wouldn’t have mattered </a:t>
            </a:r>
            <a:r>
              <a:rPr lang="en-US" baseline="0" dirty="0" smtClean="0"/>
              <a:t>anyway”</a:t>
            </a:r>
            <a:endParaRPr lang="en-US" baseline="0" dirty="0" smtClean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Never </a:t>
            </a:r>
            <a:r>
              <a:rPr lang="en-US" baseline="0" dirty="0" smtClean="0"/>
              <a:t>lets others </a:t>
            </a:r>
            <a:r>
              <a:rPr lang="en-US" baseline="0" dirty="0" smtClean="0"/>
              <a:t>speak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09DD-A07E-47AF-9E22-1BA8CD501C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15" y="1252266"/>
            <a:ext cx="7315200" cy="3255264"/>
          </a:xfrm>
        </p:spPr>
        <p:txBody>
          <a:bodyPr/>
          <a:lstStyle/>
          <a:p>
            <a:r>
              <a:rPr lang="en-US" dirty="0" smtClean="0"/>
              <a:t>Accountability Teams</a:t>
            </a:r>
            <a:br>
              <a:rPr lang="en-US" dirty="0" smtClean="0"/>
            </a:br>
            <a:r>
              <a:rPr lang="en-US" dirty="0" smtClean="0"/>
              <a:t>“Holding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A</a:t>
            </a:r>
            <a:r>
              <a:rPr lang="en-US" dirty="0" smtClean="0"/>
              <a:t>ccountable”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Embracing Accountability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7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3355" y="1915414"/>
            <a:ext cx="3845241" cy="88087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Mastering Conflict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69" y="863600"/>
            <a:ext cx="6123788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H="1">
            <a:off x="7336157" y="2796286"/>
            <a:ext cx="1823083" cy="1794764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80" y="1046043"/>
            <a:ext cx="4364802" cy="82847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Conflict Continuum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4"/>
          <a:stretch/>
        </p:blipFill>
        <p:spPr>
          <a:xfrm>
            <a:off x="3492048" y="2033725"/>
            <a:ext cx="8172715" cy="309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3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640" y="1571679"/>
            <a:ext cx="4841377" cy="1846435"/>
          </a:xfrm>
          <a:solidFill>
            <a:schemeClr val="bg1"/>
          </a:solidFill>
          <a:effectLst/>
        </p:spPr>
        <p:txBody>
          <a:bodyPr>
            <a:noAutofit/>
          </a:bodyPr>
          <a:lstStyle/>
          <a:p>
            <a:pPr marL="288925" indent="-288925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Accountability applies to all levels: team level, manager level, director </a:t>
            </a:r>
            <a:r>
              <a:rPr lang="en-US" sz="2800" dirty="0" smtClean="0">
                <a:solidFill>
                  <a:schemeClr val="tx1"/>
                </a:solidFill>
              </a:rPr>
              <a:t>level, etc.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38639" y="3113553"/>
            <a:ext cx="7321247" cy="231626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Accountability on a strong team occurs directly among peers.</a:t>
            </a:r>
          </a:p>
          <a:p>
            <a:pPr marL="288925" indent="-288925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The best opportunity to hold one another accountable occurs during regular meetings.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17" y="1303752"/>
            <a:ext cx="3045926" cy="174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7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9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947" y="1029385"/>
            <a:ext cx="8245626" cy="485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6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221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Next Steps, Action Items: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Accountability Team </a:t>
            </a:r>
            <a:r>
              <a:rPr lang="en-US" sz="2400" b="1" dirty="0" smtClean="0">
                <a:solidFill>
                  <a:schemeClr val="tx1"/>
                </a:solidFill>
              </a:rPr>
              <a:t>and Continuous </a:t>
            </a:r>
            <a:r>
              <a:rPr lang="en-US" sz="2400" b="1" dirty="0" smtClean="0">
                <a:solidFill>
                  <a:schemeClr val="tx1"/>
                </a:solidFill>
              </a:rPr>
              <a:t>Improvement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Meet 1 time per </a:t>
            </a:r>
            <a:r>
              <a:rPr lang="en-US" dirty="0" smtClean="0">
                <a:solidFill>
                  <a:schemeClr val="tx1"/>
                </a:solidFill>
              </a:rPr>
              <a:t>month.  Stress </a:t>
            </a:r>
            <a:r>
              <a:rPr lang="en-US" dirty="0">
                <a:solidFill>
                  <a:schemeClr val="tx1"/>
                </a:solidFill>
              </a:rPr>
              <a:t>the importance and value of the meetings.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Let </a:t>
            </a:r>
            <a:r>
              <a:rPr lang="en-US" dirty="0" smtClean="0">
                <a:solidFill>
                  <a:schemeClr val="tx1"/>
                </a:solidFill>
              </a:rPr>
              <a:t>team members </a:t>
            </a:r>
            <a:r>
              <a:rPr lang="en-US" dirty="0">
                <a:solidFill>
                  <a:schemeClr val="tx1"/>
                </a:solidFill>
              </a:rPr>
              <a:t>know that it is a requirement to attend and schedule your work around them.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Set an agenda for each meeting – </a:t>
            </a:r>
            <a:r>
              <a:rPr lang="en-US" dirty="0" smtClean="0">
                <a:solidFill>
                  <a:schemeClr val="tx1"/>
                </a:solidFill>
              </a:rPr>
              <a:t>have </a:t>
            </a:r>
            <a:r>
              <a:rPr lang="en-US" dirty="0">
                <a:solidFill>
                  <a:schemeClr val="tx1"/>
                </a:solidFill>
              </a:rPr>
              <a:t>each member share out progress of one or two goals.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Help with ways of monitoring goals and talk about </a:t>
            </a:r>
            <a:r>
              <a:rPr lang="en-US" dirty="0" smtClean="0">
                <a:solidFill>
                  <a:schemeClr val="tx1"/>
                </a:solidFill>
              </a:rPr>
              <a:t>success </a:t>
            </a:r>
            <a:r>
              <a:rPr lang="en-US" dirty="0" smtClean="0">
                <a:solidFill>
                  <a:schemeClr val="tx1"/>
                </a:solidFill>
              </a:rPr>
              <a:t>and area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improvement(s)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Create a communication system – check-ins (email, phone </a:t>
            </a:r>
            <a:r>
              <a:rPr lang="en-US" dirty="0" smtClean="0">
                <a:solidFill>
                  <a:schemeClr val="tx1"/>
                </a:solidFill>
              </a:rPr>
              <a:t>calls, etc.) </a:t>
            </a:r>
            <a:r>
              <a:rPr lang="en-US" dirty="0">
                <a:solidFill>
                  <a:schemeClr val="tx1"/>
                </a:solidFill>
              </a:rPr>
              <a:t>with timelines</a:t>
            </a:r>
            <a:r>
              <a:rPr lang="en-US" dirty="0" smtClean="0">
                <a:solidFill>
                  <a:schemeClr val="tx1"/>
                </a:solidFill>
              </a:rPr>
              <a:t>. Follow </a:t>
            </a:r>
            <a:r>
              <a:rPr lang="en-US" dirty="0" smtClean="0">
                <a:solidFill>
                  <a:schemeClr val="tx1"/>
                </a:solidFill>
              </a:rPr>
              <a:t>and stick with it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34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Create Accountability Teams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Hold regular meetings</a:t>
            </a:r>
            <a:r>
              <a:rPr lang="en-US" dirty="0" smtClean="0">
                <a:solidFill>
                  <a:schemeClr val="tx1"/>
                </a:solidFill>
              </a:rPr>
              <a:t> to openly discuss and get feedback on what was learned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&lt;for example&gt;Feedback</a:t>
            </a:r>
            <a:r>
              <a:rPr lang="en-US" sz="2000" dirty="0" smtClean="0">
                <a:solidFill>
                  <a:schemeClr val="tx1"/>
                </a:solidFill>
              </a:rPr>
              <a:t>: Some are doing great, some have </a:t>
            </a:r>
            <a:r>
              <a:rPr lang="en-US" sz="2000" dirty="0" smtClean="0">
                <a:solidFill>
                  <a:schemeClr val="tx1"/>
                </a:solidFill>
              </a:rPr>
              <a:t>challenges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How do you solve challenges?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Purpose</a:t>
            </a:r>
            <a:r>
              <a:rPr lang="en-US" dirty="0" smtClean="0">
                <a:solidFill>
                  <a:schemeClr val="tx1"/>
                </a:solidFill>
              </a:rPr>
              <a:t>: To ensure we reach </a:t>
            </a:r>
            <a:r>
              <a:rPr lang="en-US" dirty="0" smtClean="0">
                <a:solidFill>
                  <a:schemeClr val="tx1"/>
                </a:solidFill>
              </a:rPr>
              <a:t>our goals</a:t>
            </a:r>
            <a:r>
              <a:rPr lang="en-US" dirty="0" smtClean="0">
                <a:solidFill>
                  <a:schemeClr val="tx1"/>
                </a:solidFill>
              </a:rPr>
              <a:t>; help each other. We are a team</a:t>
            </a:r>
          </a:p>
          <a:p>
            <a:pPr>
              <a:spcAft>
                <a:spcPts val="600"/>
              </a:spcAft>
            </a:pPr>
            <a:r>
              <a:rPr lang="en-US" sz="2100" b="1" dirty="0" smtClean="0">
                <a:solidFill>
                  <a:schemeClr val="tx1"/>
                </a:solidFill>
              </a:rPr>
              <a:t>Tools to Leverage </a:t>
            </a:r>
            <a:r>
              <a:rPr lang="en-US" sz="2100" b="1" dirty="0" smtClean="0">
                <a:solidFill>
                  <a:schemeClr val="tx1"/>
                </a:solidFill>
              </a:rPr>
              <a:t>and </a:t>
            </a:r>
            <a:r>
              <a:rPr lang="en-US" sz="2100" b="1" dirty="0" smtClean="0">
                <a:solidFill>
                  <a:schemeClr val="tx1"/>
                </a:solidFill>
              </a:rPr>
              <a:t>How: 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Utilize 5 </a:t>
            </a:r>
            <a:r>
              <a:rPr lang="en-US" b="1" dirty="0" smtClean="0">
                <a:solidFill>
                  <a:schemeClr val="tx1"/>
                </a:solidFill>
              </a:rPr>
              <a:t>Dysfunction of a Team </a:t>
            </a:r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Systems </a:t>
            </a:r>
            <a:r>
              <a:rPr lang="en-US" b="1" dirty="0" smtClean="0">
                <a:solidFill>
                  <a:schemeClr val="tx1"/>
                </a:solidFill>
              </a:rPr>
              <a:t>Thinking tools</a:t>
            </a:r>
            <a:endParaRPr lang="en-US" b="1" dirty="0" smtClean="0">
              <a:solidFill>
                <a:schemeClr val="tx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Best practices: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i="1" dirty="0" smtClean="0">
                <a:solidFill>
                  <a:schemeClr val="tx1"/>
                </a:solidFill>
              </a:rPr>
              <a:t>arvest Conflict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challenge </a:t>
            </a:r>
            <a:r>
              <a:rPr lang="en-US" dirty="0" smtClean="0">
                <a:solidFill>
                  <a:schemeClr val="tx1"/>
                </a:solidFill>
              </a:rPr>
              <a:t>each other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See following slides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Communication: </a:t>
            </a:r>
            <a:r>
              <a:rPr lang="en-US" i="1" dirty="0">
                <a:solidFill>
                  <a:schemeClr val="tx1"/>
                </a:solidFill>
              </a:rPr>
              <a:t>Constructive </a:t>
            </a:r>
            <a:r>
              <a:rPr lang="en-US" i="1" dirty="0" smtClean="0">
                <a:solidFill>
                  <a:schemeClr val="tx1"/>
                </a:solidFill>
              </a:rPr>
              <a:t>Criticism</a:t>
            </a:r>
            <a:r>
              <a:rPr lang="en-US" dirty="0" smtClean="0">
                <a:solidFill>
                  <a:schemeClr val="tx1"/>
                </a:solidFill>
              </a:rPr>
              <a:t>, be open and be each others worst critic 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This will help with the </a:t>
            </a:r>
            <a:r>
              <a:rPr lang="en-US" dirty="0" smtClean="0">
                <a:solidFill>
                  <a:schemeClr val="tx1"/>
                </a:solidFill>
              </a:rPr>
              <a:t>continuous improvement we </a:t>
            </a:r>
            <a:r>
              <a:rPr lang="en-US" dirty="0" smtClean="0">
                <a:solidFill>
                  <a:schemeClr val="tx1"/>
                </a:solidFill>
              </a:rPr>
              <a:t>all need to work on.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Systems Thinking: </a:t>
            </a:r>
            <a:endParaRPr lang="en-US" b="1" dirty="0" smtClean="0">
              <a:solidFill>
                <a:schemeClr val="tx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Iceberg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 As </a:t>
            </a:r>
            <a:r>
              <a:rPr lang="en-US" dirty="0" smtClean="0">
                <a:solidFill>
                  <a:schemeClr val="tx1"/>
                </a:solidFill>
              </a:rPr>
              <a:t>a team member, you are in an excellent position to ask the probing questions, offer a different set of </a:t>
            </a:r>
            <a:r>
              <a:rPr lang="en-US" dirty="0" smtClean="0">
                <a:solidFill>
                  <a:schemeClr val="tx1"/>
                </a:solidFill>
              </a:rPr>
              <a:t>lenses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8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Overcoming the 5 Dysfunctions of a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Embracing Accountability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8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ack of Accountability &#10;http://julettemillien.com/wp-content/uploads/2013/02/accountability-joke.jpg 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87863" y="1143000"/>
            <a:ext cx="607695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6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868" y="864108"/>
            <a:ext cx="5338232" cy="512064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The </a:t>
            </a:r>
            <a:r>
              <a:rPr lang="en-US" sz="3600" i="1" dirty="0" smtClean="0"/>
              <a:t>need to avoid personal discomfort prevents team members from holding one another accountable for their behaviors.</a:t>
            </a: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401560"/>
            <a:ext cx="3815780" cy="425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ms that Avoid Accountability &#10;•Create resentment among team members who have high standards of performance &#10;•Encourage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6"/>
          <a:stretch/>
        </p:blipFill>
        <p:spPr bwMode="auto">
          <a:xfrm>
            <a:off x="3635516" y="914642"/>
            <a:ext cx="7916206" cy="498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3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countable Teams &#10;•Ensure that poor performers feel pressure to improve &#10;•Identify potential problems quickly by question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 b="6925"/>
          <a:stretch/>
        </p:blipFill>
        <p:spPr bwMode="auto">
          <a:xfrm>
            <a:off x="3949591" y="1046390"/>
            <a:ext cx="7127930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0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Leader’s Role in Generating Accountability &#10;Tools &#10;•Public goals and standards &#10;•Simple and regular progress reviews &#10;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 bwMode="auto">
          <a:xfrm>
            <a:off x="4030060" y="870274"/>
            <a:ext cx="7112165" cy="501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1857"/>
            <a:ext cx="2093985" cy="351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69" y="863600"/>
            <a:ext cx="6123788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21" y="1028700"/>
            <a:ext cx="3596953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H="1">
            <a:off x="7381876" y="3848100"/>
            <a:ext cx="1371599" cy="1485900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537</Words>
  <Application>Microsoft Office PowerPoint</Application>
  <PresentationFormat>Widescreen</PresentationFormat>
  <Paragraphs>54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 2</vt:lpstr>
      <vt:lpstr>Frame</vt:lpstr>
      <vt:lpstr>Accountability Teams “Holding Each Other Accountable”</vt:lpstr>
      <vt:lpstr>PowerPoint Presentation</vt:lpstr>
      <vt:lpstr>Overcoming the 5 Dysfunctions of a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Mastering Conflict</vt:lpstr>
      <vt:lpstr>Conflict Continuum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5 Dysfunctions of a Team</dc:title>
  <dc:creator>Devin Smith</dc:creator>
  <cp:lastModifiedBy>Devin</cp:lastModifiedBy>
  <cp:revision>31</cp:revision>
  <cp:lastPrinted>2017-12-14T21:09:07Z</cp:lastPrinted>
  <dcterms:created xsi:type="dcterms:W3CDTF">2017-03-28T14:44:32Z</dcterms:created>
  <dcterms:modified xsi:type="dcterms:W3CDTF">2023-07-20T14:47:19Z</dcterms:modified>
</cp:coreProperties>
</file>