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42" r:id="rId2"/>
    <p:sldId id="340" r:id="rId3"/>
    <p:sldId id="371" r:id="rId4"/>
    <p:sldId id="339" r:id="rId5"/>
    <p:sldId id="367" r:id="rId6"/>
    <p:sldId id="354" r:id="rId7"/>
    <p:sldId id="355" r:id="rId8"/>
    <p:sldId id="353" r:id="rId9"/>
    <p:sldId id="356" r:id="rId10"/>
    <p:sldId id="357" r:id="rId11"/>
    <p:sldId id="361" r:id="rId12"/>
    <p:sldId id="372" r:id="rId13"/>
    <p:sldId id="373" r:id="rId14"/>
    <p:sldId id="369" r:id="rId15"/>
  </p:sldIdLst>
  <p:sldSz cx="10058400" cy="7772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06" autoAdjust="0"/>
  </p:normalViewPr>
  <p:slideViewPr>
    <p:cSldViewPr snapToGrid="0">
      <p:cViewPr varScale="1">
        <p:scale>
          <a:sx n="72" d="100"/>
          <a:sy n="72" d="100"/>
        </p:scale>
        <p:origin x="2472" y="54"/>
      </p:cViewPr>
      <p:guideLst>
        <p:guide orient="horz" pos="2448"/>
        <p:guide pos="3168"/>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17F98F40-066D-4D48-9C18-2A8E40936304}" type="datetimeFigureOut">
              <a:rPr lang="en-US" smtClean="0"/>
              <a:t>5/11/2018</a:t>
            </a:fld>
            <a:endParaRPr lang="en-US" dirty="0"/>
          </a:p>
        </p:txBody>
      </p:sp>
      <p:sp>
        <p:nvSpPr>
          <p:cNvPr id="4" name="Slide Image Placeholder 3"/>
          <p:cNvSpPr>
            <a:spLocks noGrp="1" noRot="1" noChangeAspect="1"/>
          </p:cNvSpPr>
          <p:nvPr>
            <p:ph type="sldImg" idx="2"/>
          </p:nvPr>
        </p:nvSpPr>
        <p:spPr>
          <a:xfrm>
            <a:off x="1476375" y="1162050"/>
            <a:ext cx="405765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A00E284E-D0F1-4811-872C-54508A806DAA}" type="slidenum">
              <a:rPr lang="en-US" smtClean="0"/>
              <a:t>‹#›</a:t>
            </a:fld>
            <a:endParaRPr lang="en-US" dirty="0"/>
          </a:p>
        </p:txBody>
      </p:sp>
    </p:spTree>
    <p:extLst>
      <p:ext uri="{BB962C8B-B14F-4D97-AF65-F5344CB8AC3E}">
        <p14:creationId xmlns:p14="http://schemas.microsoft.com/office/powerpoint/2010/main" val="387445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someone READ it</a:t>
            </a:r>
          </a:p>
          <a:p>
            <a:endParaRPr lang="en-US" baseline="0" dirty="0" smtClean="0"/>
          </a:p>
          <a:p>
            <a:r>
              <a:rPr lang="en-US" b="1" baseline="0" dirty="0" smtClean="0">
                <a:solidFill>
                  <a:srgbClr val="0070C0"/>
                </a:solidFill>
              </a:rPr>
              <a:t>Ask them to start to think About:</a:t>
            </a:r>
          </a:p>
          <a:p>
            <a:pPr lvl="1"/>
            <a:r>
              <a:rPr lang="en-US" sz="1200" dirty="0" smtClean="0"/>
              <a:t>--&gt; why is that important?</a:t>
            </a:r>
          </a:p>
          <a:p>
            <a:pPr lvl="1"/>
            <a:r>
              <a:rPr lang="en-US" sz="1200" dirty="0" smtClean="0"/>
              <a:t>--&gt; how does that help us as we communicate as a team or towards team members?</a:t>
            </a:r>
          </a:p>
          <a:p>
            <a:endParaRPr lang="en-US" sz="1200" dirty="0" smtClean="0"/>
          </a:p>
          <a:p>
            <a:r>
              <a:rPr lang="en-US" sz="1200" dirty="0" smtClean="0"/>
              <a:t>We will go into it more in depth</a:t>
            </a:r>
            <a:r>
              <a:rPr lang="en-US" sz="1200" baseline="0" dirty="0" smtClean="0"/>
              <a:t> in just a second…</a:t>
            </a:r>
            <a:endParaRPr lang="en-US" sz="120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1</a:t>
            </a:fld>
            <a:endParaRPr lang="en-US" dirty="0"/>
          </a:p>
        </p:txBody>
      </p:sp>
    </p:spTree>
    <p:extLst>
      <p:ext uri="{BB962C8B-B14F-4D97-AF65-F5344CB8AC3E}">
        <p14:creationId xmlns:p14="http://schemas.microsoft.com/office/powerpoint/2010/main" val="116535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the length of the video to cut out the commercial part of it.</a:t>
            </a:r>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10</a:t>
            </a:fld>
            <a:endParaRPr lang="en-US" dirty="0"/>
          </a:p>
        </p:txBody>
      </p:sp>
    </p:spTree>
    <p:extLst>
      <p:ext uri="{BB962C8B-B14F-4D97-AF65-F5344CB8AC3E}">
        <p14:creationId xmlns:p14="http://schemas.microsoft.com/office/powerpoint/2010/main" val="223112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the day and why</a:t>
            </a:r>
            <a:r>
              <a:rPr lang="en-US" baseline="0" dirty="0" smtClean="0"/>
              <a:t> we have been spending time on this as a team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70C0"/>
                </a:solidFill>
                <a:effectLst/>
                <a:latin typeface="+mn-lt"/>
                <a:ea typeface="+mn-ea"/>
                <a:cs typeface="+mn-cs"/>
              </a:rPr>
              <a:t>Humans are made to server others</a:t>
            </a:r>
            <a:r>
              <a:rPr lang="en-US" sz="1200" kern="1200" dirty="0" smtClean="0">
                <a:solidFill>
                  <a:schemeClr val="tx1"/>
                </a:solidFill>
                <a:effectLst/>
                <a:latin typeface="+mn-lt"/>
                <a:ea typeface="+mn-ea"/>
                <a:cs typeface="+mn-cs"/>
              </a:rPr>
              <a:t>.  We all need to help and serve others.  If we don't, then we begin to die emotionally.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C00000"/>
                </a:solidFill>
              </a:rPr>
              <a:t>Team exercise</a:t>
            </a:r>
          </a:p>
          <a:p>
            <a:r>
              <a:rPr lang="en-US" b="1" dirty="0" smtClean="0"/>
              <a:t>	Why are we doing what</a:t>
            </a:r>
            <a:r>
              <a:rPr lang="en-US" b="1" baseline="0" dirty="0" smtClean="0"/>
              <a:t> we do?</a:t>
            </a:r>
          </a:p>
          <a:p>
            <a:r>
              <a:rPr lang="en-US" b="1" baseline="0" dirty="0" smtClean="0">
                <a:solidFill>
                  <a:srgbClr val="C00000"/>
                </a:solidFill>
              </a:rPr>
              <a:t>	How does your work impact others?</a:t>
            </a:r>
            <a:endParaRPr lang="en-US" b="1" dirty="0" smtClean="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C00000"/>
              </a:solidFill>
            </a:endParaRPr>
          </a:p>
          <a:p>
            <a:r>
              <a:rPr lang="en-US" dirty="0" smtClean="0"/>
              <a:t>	Have</a:t>
            </a:r>
            <a:r>
              <a:rPr lang="en-US" baseline="0" dirty="0" smtClean="0"/>
              <a:t> them get in teams and write down what they came up with.</a:t>
            </a:r>
          </a:p>
          <a:p>
            <a:r>
              <a:rPr lang="en-US" baseline="0" dirty="0" smtClean="0"/>
              <a:t>	Put on big paper</a:t>
            </a:r>
            <a:endParaRPr lang="en-US" dirty="0" smtClean="0"/>
          </a:p>
          <a:p>
            <a:endParaRPr lang="en-US" dirty="0" smtClean="0"/>
          </a:p>
          <a:p>
            <a:r>
              <a:rPr lang="en-US" sz="1200" b="1" i="1" kern="1200" dirty="0" smtClean="0">
                <a:solidFill>
                  <a:schemeClr val="tx1"/>
                </a:solidFill>
                <a:effectLst/>
                <a:latin typeface="+mn-lt"/>
                <a:ea typeface="+mn-ea"/>
                <a:cs typeface="+mn-cs"/>
              </a:rPr>
              <a:t>Look at In-And-Out Burgers or Chick-fil-A -</a:t>
            </a:r>
            <a:r>
              <a:rPr lang="en-US" sz="1200" kern="1200" dirty="0" smtClean="0">
                <a:solidFill>
                  <a:schemeClr val="tx1"/>
                </a:solidFill>
                <a:effectLst/>
                <a:latin typeface="+mn-lt"/>
                <a:ea typeface="+mn-ea"/>
                <a:cs typeface="+mn-cs"/>
              </a:rPr>
              <a:t> their employees are young kids and they are all happy, energetic, and it is infectious.  That stems from a culture of caring of good management.  Their management helps their employees to know how their work impacts others (smiles, fast and good orders fulfilled, etc.).</a:t>
            </a:r>
          </a:p>
          <a:p>
            <a:endParaRPr lang="en-US" sz="1200" kern="1200" dirty="0" smtClean="0">
              <a:solidFill>
                <a:schemeClr val="tx1"/>
              </a:solidFill>
              <a:effectLst/>
              <a:latin typeface="+mn-lt"/>
              <a:ea typeface="+mn-ea"/>
              <a:cs typeface="+mn-cs"/>
            </a:endParaRPr>
          </a:p>
          <a:p>
            <a:r>
              <a:rPr lang="en-US" sz="1200" b="1" kern="1200" dirty="0" smtClean="0">
                <a:solidFill>
                  <a:srgbClr val="0070C0"/>
                </a:solidFill>
                <a:effectLst/>
                <a:latin typeface="+mn-lt"/>
                <a:ea typeface="+mn-ea"/>
                <a:cs typeface="+mn-cs"/>
              </a:rPr>
              <a:t>In 2017</a:t>
            </a:r>
            <a:r>
              <a:rPr lang="en-US" sz="1200" b="1" kern="1200" baseline="0" dirty="0" smtClean="0">
                <a:solidFill>
                  <a:srgbClr val="0070C0"/>
                </a:solidFill>
                <a:effectLst/>
                <a:latin typeface="+mn-lt"/>
                <a:ea typeface="+mn-ea"/>
                <a:cs typeface="+mn-cs"/>
              </a:rPr>
              <a:t> - </a:t>
            </a:r>
            <a:r>
              <a:rPr lang="en-US" sz="1200" b="0" kern="1200" dirty="0" smtClean="0">
                <a:solidFill>
                  <a:schemeClr val="tx1"/>
                </a:solidFill>
                <a:effectLst/>
                <a:latin typeface="+mn-lt"/>
                <a:ea typeface="+mn-ea"/>
                <a:cs typeface="+mn-cs"/>
              </a:rPr>
              <a:t>Chick-fil-A has</a:t>
            </a:r>
            <a:r>
              <a:rPr lang="en-US" sz="1200" b="0" kern="1200" baseline="0" dirty="0" smtClean="0">
                <a:solidFill>
                  <a:schemeClr val="tx1"/>
                </a:solidFill>
                <a:effectLst/>
                <a:latin typeface="+mn-lt"/>
                <a:ea typeface="+mn-ea"/>
                <a:cs typeface="+mn-cs"/>
              </a:rPr>
              <a:t> more store sales than McDonald’s and KFC combined and achieved 49 consecutive years of sales growth.</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11</a:t>
            </a:fld>
            <a:endParaRPr lang="en-US" dirty="0"/>
          </a:p>
        </p:txBody>
      </p:sp>
    </p:spTree>
    <p:extLst>
      <p:ext uri="{BB962C8B-B14F-4D97-AF65-F5344CB8AC3E}">
        <p14:creationId xmlns:p14="http://schemas.microsoft.com/office/powerpoint/2010/main" val="822859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12</a:t>
            </a:fld>
            <a:endParaRPr lang="en-US" dirty="0"/>
          </a:p>
        </p:txBody>
      </p:sp>
    </p:spTree>
    <p:extLst>
      <p:ext uri="{BB962C8B-B14F-4D97-AF65-F5344CB8AC3E}">
        <p14:creationId xmlns:p14="http://schemas.microsoft.com/office/powerpoint/2010/main" val="106104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13</a:t>
            </a:fld>
            <a:endParaRPr lang="en-US" dirty="0"/>
          </a:p>
        </p:txBody>
      </p:sp>
    </p:spTree>
    <p:extLst>
      <p:ext uri="{BB962C8B-B14F-4D97-AF65-F5344CB8AC3E}">
        <p14:creationId xmlns:p14="http://schemas.microsoft.com/office/powerpoint/2010/main" val="148618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14</a:t>
            </a:fld>
            <a:endParaRPr lang="en-US" dirty="0"/>
          </a:p>
        </p:txBody>
      </p:sp>
    </p:spTree>
    <p:extLst>
      <p:ext uri="{BB962C8B-B14F-4D97-AF65-F5344CB8AC3E}">
        <p14:creationId xmlns:p14="http://schemas.microsoft.com/office/powerpoint/2010/main" val="131299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2-3</a:t>
            </a:r>
            <a:r>
              <a:rPr lang="en-US" baseline="0" dirty="0" smtClean="0"/>
              <a:t> minutes and pick a blob for each question</a:t>
            </a:r>
          </a:p>
          <a:p>
            <a:endParaRPr lang="en-US" baseline="0" dirty="0" smtClean="0"/>
          </a:p>
          <a:p>
            <a:r>
              <a:rPr lang="en-US" baseline="0" dirty="0" smtClean="0"/>
              <a:t>But each person gives a response to at least 1 question and why they picked that blob</a:t>
            </a:r>
          </a:p>
          <a:p>
            <a:endParaRPr lang="en-US" baseline="0" dirty="0" smtClean="0"/>
          </a:p>
          <a:p>
            <a:r>
              <a:rPr lang="en-US" baseline="0" dirty="0" smtClean="0"/>
              <a:t>This is meant to be informative but also fun</a:t>
            </a:r>
          </a:p>
          <a:p>
            <a:endParaRPr lang="en-US" baseline="0" dirty="0" smtClean="0"/>
          </a:p>
          <a:p>
            <a:r>
              <a:rPr lang="en-US" b="1" baseline="0" dirty="0" smtClean="0">
                <a:solidFill>
                  <a:srgbClr val="00B0F0"/>
                </a:solidFill>
              </a:rPr>
              <a:t>&lt;ASK&gt;</a:t>
            </a:r>
          </a:p>
          <a:p>
            <a:r>
              <a:rPr lang="en-US" b="1" baseline="0" dirty="0" smtClean="0">
                <a:solidFill>
                  <a:srgbClr val="C00000"/>
                </a:solidFill>
              </a:rPr>
              <a:t>Why did we do this?</a:t>
            </a:r>
          </a:p>
          <a:p>
            <a:endParaRPr lang="en-US" baseline="0" dirty="0" smtClean="0"/>
          </a:p>
          <a:p>
            <a:r>
              <a:rPr lang="en-US" baseline="0" dirty="0" smtClean="0"/>
              <a:t>To help us identify our </a:t>
            </a:r>
            <a:r>
              <a:rPr lang="en-US" b="1" u="none" baseline="0" dirty="0" smtClean="0">
                <a:solidFill>
                  <a:srgbClr val="0070C0"/>
                </a:solidFill>
              </a:rPr>
              <a:t>feelings</a:t>
            </a:r>
            <a:r>
              <a:rPr lang="en-US" baseline="0" dirty="0" smtClean="0"/>
              <a:t> and </a:t>
            </a:r>
            <a:r>
              <a:rPr lang="en-US" b="1" baseline="0" dirty="0" smtClean="0">
                <a:solidFill>
                  <a:srgbClr val="0070C0"/>
                </a:solidFill>
              </a:rPr>
              <a:t>attitudes</a:t>
            </a:r>
            <a:r>
              <a:rPr lang="en-US" baseline="0" dirty="0" smtClean="0"/>
              <a:t> at varying points throughout our day and our various activities</a:t>
            </a:r>
          </a:p>
          <a:p>
            <a:endParaRPr lang="en-US" baseline="0" dirty="0" smtClean="0"/>
          </a:p>
          <a:p>
            <a:r>
              <a:rPr lang="en-US" baseline="0" dirty="0" smtClean="0"/>
              <a:t>If we can identify how we feel more easily, we can begin to </a:t>
            </a:r>
            <a:r>
              <a:rPr lang="en-US" b="1" u="sng" baseline="0" dirty="0" smtClean="0">
                <a:solidFill>
                  <a:srgbClr val="0070C0"/>
                </a:solidFill>
              </a:rPr>
              <a:t>adjust our attitudes accordingly to become better communicators</a:t>
            </a:r>
            <a:r>
              <a:rPr lang="en-US" baseline="0" dirty="0" smtClean="0"/>
              <a:t>, learn, and be able to </a:t>
            </a:r>
            <a:r>
              <a:rPr lang="en-US" b="1" u="sng" baseline="0" dirty="0" smtClean="0">
                <a:solidFill>
                  <a:srgbClr val="0070C0"/>
                </a:solidFill>
              </a:rPr>
              <a:t>collaborate easie</a:t>
            </a:r>
            <a:r>
              <a:rPr lang="en-US" b="1" baseline="0" dirty="0" smtClean="0">
                <a:solidFill>
                  <a:srgbClr val="0070C0"/>
                </a:solidFill>
              </a:rPr>
              <a:t>r</a:t>
            </a:r>
            <a:r>
              <a:rPr lang="en-US" baseline="0" dirty="0" smtClean="0"/>
              <a:t> with our other team members.</a:t>
            </a:r>
          </a:p>
          <a:p>
            <a:endParaRPr lang="en-US" baseline="0" dirty="0" smtClean="0"/>
          </a:p>
          <a:p>
            <a:r>
              <a:rPr lang="en-US" b="1" baseline="0" dirty="0" smtClean="0">
                <a:solidFill>
                  <a:srgbClr val="0070C0"/>
                </a:solidFill>
              </a:rPr>
              <a:t>Here is an example of how we can identify our current feelings and why this is important…</a:t>
            </a:r>
          </a:p>
        </p:txBody>
      </p:sp>
      <p:sp>
        <p:nvSpPr>
          <p:cNvPr id="4" name="Slide Number Placeholder 3"/>
          <p:cNvSpPr>
            <a:spLocks noGrp="1"/>
          </p:cNvSpPr>
          <p:nvPr>
            <p:ph type="sldNum" sz="quarter" idx="10"/>
          </p:nvPr>
        </p:nvSpPr>
        <p:spPr/>
        <p:txBody>
          <a:bodyPr/>
          <a:lstStyle/>
          <a:p>
            <a:fld id="{A00E284E-D0F1-4811-872C-54508A806DAA}" type="slidenum">
              <a:rPr lang="en-US" smtClean="0"/>
              <a:t>2</a:t>
            </a:fld>
            <a:endParaRPr lang="en-US" dirty="0"/>
          </a:p>
        </p:txBody>
      </p:sp>
    </p:spTree>
    <p:extLst>
      <p:ext uri="{BB962C8B-B14F-4D97-AF65-F5344CB8AC3E}">
        <p14:creationId xmlns:p14="http://schemas.microsoft.com/office/powerpoint/2010/main" val="421731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Systems Thinking – here are kindergarteners </a:t>
            </a:r>
            <a:r>
              <a:rPr lang="en-US" b="1" baseline="0" dirty="0" smtClean="0">
                <a:solidFill>
                  <a:srgbClr val="0070C0"/>
                </a:solidFill>
              </a:rPr>
              <a:t>identifying, sharing, and discussing feelings </a:t>
            </a:r>
            <a:r>
              <a:rPr lang="en-US" baseline="0" dirty="0" smtClean="0"/>
              <a:t>about the story “Little Red Riding Hood”</a:t>
            </a:r>
          </a:p>
          <a:p>
            <a:endParaRPr lang="en-US" baseline="0" dirty="0" smtClean="0"/>
          </a:p>
          <a:p>
            <a:r>
              <a:rPr lang="en-US" baseline="0" dirty="0" smtClean="0"/>
              <a:t>How often have you been talking with someone and you felt your message was not getting across or they were just not listening?  </a:t>
            </a:r>
          </a:p>
          <a:p>
            <a:endParaRPr lang="en-US" baseline="0" dirty="0" smtClean="0"/>
          </a:p>
          <a:p>
            <a:r>
              <a:rPr lang="en-US" baseline="0" dirty="0" smtClean="0"/>
              <a:t>By being able to look at the blob tree, it might help us get to the root cause.</a:t>
            </a:r>
          </a:p>
          <a:p>
            <a:endParaRPr lang="en-US" baseline="0" dirty="0" smtClean="0"/>
          </a:p>
          <a:p>
            <a:r>
              <a:rPr lang="en-US" baseline="0" dirty="0" smtClean="0"/>
              <a:t>Or look at things you have seen and heard so many times before, now you see it in a different or whole new way or perspective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00E284E-D0F1-4811-872C-54508A806DAA}" type="slidenum">
              <a:rPr lang="en-US" smtClean="0"/>
              <a:t>3</a:t>
            </a:fld>
            <a:endParaRPr lang="en-US" dirty="0"/>
          </a:p>
        </p:txBody>
      </p:sp>
    </p:spTree>
    <p:extLst>
      <p:ext uri="{BB962C8B-B14F-4D97-AF65-F5344CB8AC3E}">
        <p14:creationId xmlns:p14="http://schemas.microsoft.com/office/powerpoint/2010/main" val="283416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solidFill>
                  <a:srgbClr val="C00000"/>
                </a:solidFill>
              </a:rPr>
              <a:t>READ:</a:t>
            </a:r>
            <a:r>
              <a:rPr lang="en-US" b="1" i="0" baseline="0" dirty="0" smtClean="0">
                <a:solidFill>
                  <a:srgbClr val="C00000"/>
                </a:solidFill>
              </a:rPr>
              <a:t>    </a:t>
            </a:r>
            <a:r>
              <a:rPr lang="en-US" dirty="0" smtClean="0"/>
              <a:t>Attitudes are rooted in one's own beliefs and are unique ….</a:t>
            </a:r>
          </a:p>
          <a:p>
            <a:endParaRPr lang="en-US" dirty="0" smtClean="0"/>
          </a:p>
          <a:p>
            <a:r>
              <a:rPr lang="en-US" b="1" baseline="0" dirty="0" smtClean="0">
                <a:solidFill>
                  <a:srgbClr val="C00000"/>
                </a:solidFill>
              </a:rPr>
              <a:t>READ:     	</a:t>
            </a:r>
            <a:r>
              <a:rPr lang="en-US" b="0" baseline="0" dirty="0" smtClean="0">
                <a:solidFill>
                  <a:srgbClr val="C00000"/>
                </a:solidFill>
              </a:rPr>
              <a:t>F</a:t>
            </a:r>
            <a:r>
              <a:rPr lang="en-US" dirty="0" smtClean="0"/>
              <a:t>ixed mindset …</a:t>
            </a:r>
          </a:p>
          <a:p>
            <a:r>
              <a:rPr lang="en-US" dirty="0" smtClean="0"/>
              <a:t>	Growth mindset …</a:t>
            </a:r>
          </a:p>
          <a:p>
            <a:endParaRPr lang="en-US" dirty="0" smtClean="0"/>
          </a:p>
          <a:p>
            <a:r>
              <a:rPr lang="en-US" b="1" dirty="0" smtClean="0">
                <a:solidFill>
                  <a:srgbClr val="0070C0"/>
                </a:solidFill>
              </a:rPr>
              <a:t>Recent Stanford </a:t>
            </a:r>
            <a:r>
              <a:rPr lang="en-US" b="0" dirty="0" smtClean="0">
                <a:solidFill>
                  <a:srgbClr val="0070C0"/>
                </a:solidFill>
              </a:rPr>
              <a:t>study</a:t>
            </a:r>
            <a:r>
              <a:rPr lang="en-US" b="0" baseline="0" dirty="0" smtClean="0">
                <a:solidFill>
                  <a:srgbClr val="0070C0"/>
                </a:solidFill>
              </a:rPr>
              <a:t> shows that ATTITUDE is a better predictor of success than your IQ</a:t>
            </a:r>
          </a:p>
          <a:p>
            <a:pPr marL="628650" lvl="1" indent="-171450">
              <a:buFont typeface="Arial" panose="020B0604020202020204" pitchFamily="34" charset="0"/>
              <a:buChar char="•"/>
            </a:pPr>
            <a:r>
              <a:rPr lang="en-US" baseline="0" dirty="0" smtClean="0"/>
              <a:t>Think about it – having a better attitude could be a greater driver for success than your IQ…</a:t>
            </a:r>
          </a:p>
          <a:p>
            <a:pPr marL="1085850" lvl="2" indent="-171450">
              <a:buFont typeface="Arial" panose="020B0604020202020204" pitchFamily="34" charset="0"/>
              <a:buChar char="•"/>
            </a:pPr>
            <a:r>
              <a:rPr lang="en-US" baseline="0" dirty="0" smtClean="0"/>
              <a:t>Abraham Lincoln</a:t>
            </a:r>
          </a:p>
          <a:p>
            <a:pPr marL="1085850" lvl="2" indent="-171450">
              <a:buFont typeface="Arial" panose="020B0604020202020204" pitchFamily="34" charset="0"/>
              <a:buChar char="•"/>
            </a:pPr>
            <a:r>
              <a:rPr lang="en-US" baseline="0" dirty="0" smtClean="0"/>
              <a:t>Dr. James Watson – Noble-Prize for coming up with the structure of DNA</a:t>
            </a:r>
          </a:p>
          <a:p>
            <a:pPr marL="1085850" lvl="2" indent="-171450">
              <a:buFont typeface="Arial" panose="020B0604020202020204" pitchFamily="34" charset="0"/>
              <a:buChar char="•"/>
            </a:pPr>
            <a:r>
              <a:rPr lang="en-US" baseline="0" dirty="0" smtClean="0"/>
              <a:t>Ronald Reagan</a:t>
            </a:r>
          </a:p>
          <a:p>
            <a:pPr marL="1085850" lvl="2"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Albert Einstein – 160</a:t>
            </a:r>
          </a:p>
          <a:p>
            <a:pPr marL="628650" lvl="1" indent="-171450">
              <a:buFont typeface="Arial" panose="020B0604020202020204" pitchFamily="34" charset="0"/>
              <a:buChar char="•"/>
            </a:pPr>
            <a:r>
              <a:rPr lang="en-US" baseline="0" dirty="0" smtClean="0"/>
              <a:t>Stephen Hawking – 160</a:t>
            </a:r>
          </a:p>
          <a:p>
            <a:pPr marL="628650" lvl="1" indent="-171450">
              <a:buFont typeface="Arial" panose="020B0604020202020204" pitchFamily="34" charset="0"/>
              <a:buChar char="•"/>
            </a:pPr>
            <a:r>
              <a:rPr lang="en-US" baseline="0" dirty="0" smtClean="0"/>
              <a:t>Bill Gates – 160</a:t>
            </a:r>
          </a:p>
          <a:p>
            <a:pPr marL="628650" lvl="1" indent="-171450">
              <a:buFont typeface="Arial" panose="020B0604020202020204" pitchFamily="34" charset="0"/>
              <a:buChar char="•"/>
            </a:pPr>
            <a:r>
              <a:rPr lang="en-US" baseline="0" dirty="0" smtClean="0"/>
              <a:t>Nikola Tesla – 190-310</a:t>
            </a:r>
          </a:p>
        </p:txBody>
      </p:sp>
      <p:sp>
        <p:nvSpPr>
          <p:cNvPr id="4" name="Slide Number Placeholder 3"/>
          <p:cNvSpPr>
            <a:spLocks noGrp="1"/>
          </p:cNvSpPr>
          <p:nvPr>
            <p:ph type="sldNum" sz="quarter" idx="10"/>
          </p:nvPr>
        </p:nvSpPr>
        <p:spPr/>
        <p:txBody>
          <a:bodyPr/>
          <a:lstStyle/>
          <a:p>
            <a:fld id="{A00E284E-D0F1-4811-872C-54508A806DAA}" type="slidenum">
              <a:rPr lang="en-US" smtClean="0"/>
              <a:t>4</a:t>
            </a:fld>
            <a:endParaRPr lang="en-US" dirty="0"/>
          </a:p>
        </p:txBody>
      </p:sp>
    </p:spTree>
    <p:extLst>
      <p:ext uri="{BB962C8B-B14F-4D97-AF65-F5344CB8AC3E}">
        <p14:creationId xmlns:p14="http://schemas.microsoft.com/office/powerpoint/2010/main" val="236012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 little exercise</a:t>
            </a:r>
            <a:r>
              <a:rPr lang="en-US" baseline="0" dirty="0" smtClean="0"/>
              <a:t> that shows us how important Attitude is</a:t>
            </a:r>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5</a:t>
            </a:fld>
            <a:endParaRPr lang="en-US" dirty="0"/>
          </a:p>
        </p:txBody>
      </p:sp>
    </p:spTree>
    <p:extLst>
      <p:ext uri="{BB962C8B-B14F-4D97-AF65-F5344CB8AC3E}">
        <p14:creationId xmlns:p14="http://schemas.microsoft.com/office/powerpoint/2010/main" val="314659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96%</a:t>
            </a:r>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6</a:t>
            </a:fld>
            <a:endParaRPr lang="en-US" dirty="0"/>
          </a:p>
        </p:txBody>
      </p:sp>
    </p:spTree>
    <p:extLst>
      <p:ext uri="{BB962C8B-B14F-4D97-AF65-F5344CB8AC3E}">
        <p14:creationId xmlns:p14="http://schemas.microsoft.com/office/powerpoint/2010/main" val="387317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98%</a:t>
            </a:r>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7</a:t>
            </a:fld>
            <a:endParaRPr lang="en-US" dirty="0"/>
          </a:p>
        </p:txBody>
      </p:sp>
    </p:spTree>
    <p:extLst>
      <p:ext uri="{BB962C8B-B14F-4D97-AF65-F5344CB8AC3E}">
        <p14:creationId xmlns:p14="http://schemas.microsoft.com/office/powerpoint/2010/main" val="13807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E284E-D0F1-4811-872C-54508A806DAA}" type="slidenum">
              <a:rPr lang="en-US" smtClean="0"/>
              <a:t>8</a:t>
            </a:fld>
            <a:endParaRPr lang="en-US" dirty="0"/>
          </a:p>
        </p:txBody>
      </p:sp>
    </p:spTree>
    <p:extLst>
      <p:ext uri="{BB962C8B-B14F-4D97-AF65-F5344CB8AC3E}">
        <p14:creationId xmlns:p14="http://schemas.microsoft.com/office/powerpoint/2010/main" val="212565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a:t>
            </a:r>
            <a:endParaRPr lang="en-US" dirty="0"/>
          </a:p>
        </p:txBody>
      </p:sp>
      <p:sp>
        <p:nvSpPr>
          <p:cNvPr id="4" name="Slide Number Placeholder 3"/>
          <p:cNvSpPr>
            <a:spLocks noGrp="1"/>
          </p:cNvSpPr>
          <p:nvPr>
            <p:ph type="sldNum" sz="quarter" idx="10"/>
          </p:nvPr>
        </p:nvSpPr>
        <p:spPr/>
        <p:txBody>
          <a:bodyPr/>
          <a:lstStyle/>
          <a:p>
            <a:fld id="{A00E284E-D0F1-4811-872C-54508A806DAA}" type="slidenum">
              <a:rPr lang="en-US" smtClean="0"/>
              <a:t>9</a:t>
            </a:fld>
            <a:endParaRPr lang="en-US" dirty="0"/>
          </a:p>
        </p:txBody>
      </p:sp>
    </p:spTree>
    <p:extLst>
      <p:ext uri="{BB962C8B-B14F-4D97-AF65-F5344CB8AC3E}">
        <p14:creationId xmlns:p14="http://schemas.microsoft.com/office/powerpoint/2010/main" val="270981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110649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228228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174088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86643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361830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63648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140702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239897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98292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117560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02E15D99-F605-4D36-AE0A-8AA7503D1C51}" type="datetimeFigureOut">
              <a:rPr lang="en-US" smtClean="0"/>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429A4-75FF-43AC-9450-8C0A17B746EA}" type="slidenum">
              <a:rPr lang="en-US" smtClean="0"/>
              <a:t>‹#›</a:t>
            </a:fld>
            <a:endParaRPr lang="en-US" dirty="0"/>
          </a:p>
        </p:txBody>
      </p:sp>
    </p:spTree>
    <p:extLst>
      <p:ext uri="{BB962C8B-B14F-4D97-AF65-F5344CB8AC3E}">
        <p14:creationId xmlns:p14="http://schemas.microsoft.com/office/powerpoint/2010/main" val="213446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02E15D99-F605-4D36-AE0A-8AA7503D1C51}" type="datetimeFigureOut">
              <a:rPr lang="en-US" smtClean="0"/>
              <a:t>5/11/2018</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E3429A4-75FF-43AC-9450-8C0A17B746EA}" type="slidenum">
              <a:rPr lang="en-US" smtClean="0"/>
              <a:t>‹#›</a:t>
            </a:fld>
            <a:endParaRPr lang="en-US" dirty="0"/>
          </a:p>
        </p:txBody>
      </p:sp>
    </p:spTree>
    <p:extLst>
      <p:ext uri="{BB962C8B-B14F-4D97-AF65-F5344CB8AC3E}">
        <p14:creationId xmlns:p14="http://schemas.microsoft.com/office/powerpoint/2010/main" val="609188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424" r="3232"/>
          <a:stretch/>
        </p:blipFill>
        <p:spPr>
          <a:xfrm>
            <a:off x="2194560" y="105155"/>
            <a:ext cx="5337810" cy="7563163"/>
          </a:xfrm>
          <a:prstGeom prst="rect">
            <a:avLst/>
          </a:prstGeom>
        </p:spPr>
      </p:pic>
    </p:spTree>
    <p:extLst>
      <p:ext uri="{BB962C8B-B14F-4D97-AF65-F5344CB8AC3E}">
        <p14:creationId xmlns:p14="http://schemas.microsoft.com/office/powerpoint/2010/main" val="423955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3" name="Rectangle 2"/>
          <p:cNvSpPr/>
          <p:nvPr/>
        </p:nvSpPr>
        <p:spPr>
          <a:xfrm>
            <a:off x="3464059" y="3701534"/>
            <a:ext cx="3130281" cy="369332"/>
          </a:xfrm>
          <a:prstGeom prst="rect">
            <a:avLst/>
          </a:prstGeom>
        </p:spPr>
        <p:txBody>
          <a:bodyPr wrap="none">
            <a:spAutoFit/>
          </a:bodyPr>
          <a:lstStyle/>
          <a:p>
            <a:r>
              <a:rPr lang="en-US" dirty="0"/>
              <a:t>https://youtu.be/pTgOLLmTQI0</a:t>
            </a:r>
          </a:p>
        </p:txBody>
      </p:sp>
    </p:spTree>
    <p:extLst>
      <p:ext uri="{BB962C8B-B14F-4D97-AF65-F5344CB8AC3E}">
        <p14:creationId xmlns:p14="http://schemas.microsoft.com/office/powerpoint/2010/main" val="3408113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1784048" y="321409"/>
            <a:ext cx="6458691" cy="646331"/>
          </a:xfrm>
          <a:prstGeom prst="rect">
            <a:avLst/>
          </a:prstGeom>
        </p:spPr>
        <p:txBody>
          <a:bodyPr wrap="none">
            <a:spAutoFit/>
          </a:bodyPr>
          <a:lstStyle/>
          <a:p>
            <a:r>
              <a:rPr lang="en-US" sz="3600" dirty="0" smtClean="0">
                <a:solidFill>
                  <a:schemeClr val="bg1"/>
                </a:solidFill>
              </a:rPr>
              <a:t>How does my work impact others</a:t>
            </a:r>
            <a:endParaRPr lang="en-US" sz="3600" dirty="0">
              <a:solidFill>
                <a:schemeClr val="bg1"/>
              </a:solidFill>
            </a:endParaRPr>
          </a:p>
        </p:txBody>
      </p:sp>
      <p:cxnSp>
        <p:nvCxnSpPr>
          <p:cNvPr id="3" name="Straight Connector 2"/>
          <p:cNvCxnSpPr/>
          <p:nvPr/>
        </p:nvCxnSpPr>
        <p:spPr>
          <a:xfrm>
            <a:off x="1967299" y="967740"/>
            <a:ext cx="6092190" cy="0"/>
          </a:xfrm>
          <a:prstGeom prst="line">
            <a:avLst/>
          </a:prstGeom>
          <a:ln w="38100"/>
          <a:effectLst>
            <a:glow rad="101600">
              <a:schemeClr val="accent1">
                <a:satMod val="175000"/>
                <a:alpha val="40000"/>
              </a:schemeClr>
            </a:glow>
          </a:effectLst>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1310073" y="2086265"/>
            <a:ext cx="7406640" cy="1384995"/>
          </a:xfrm>
          <a:prstGeom prst="rect">
            <a:avLst/>
          </a:prstGeom>
          <a:noFill/>
        </p:spPr>
        <p:txBody>
          <a:bodyPr wrap="square" rtlCol="0">
            <a:spAutoFit/>
          </a:bodyPr>
          <a:lstStyle/>
          <a:p>
            <a:pPr algn="ctr"/>
            <a:r>
              <a:rPr lang="en-US" sz="2800" dirty="0">
                <a:solidFill>
                  <a:srgbClr val="00B0F0"/>
                </a:solidFill>
              </a:rPr>
              <a:t>How does your work impact others' lives, make a difference in someone's life?</a:t>
            </a:r>
          </a:p>
          <a:p>
            <a:pPr algn="ctr"/>
            <a:endParaRPr lang="en-US" sz="2800" dirty="0">
              <a:solidFill>
                <a:srgbClr val="00B0F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097" y="3173795"/>
            <a:ext cx="3643952" cy="19920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1390" y="3369261"/>
            <a:ext cx="3781299" cy="170749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5133" y="4865572"/>
            <a:ext cx="2415652" cy="183707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6781" y="5042780"/>
            <a:ext cx="4800600" cy="2400300"/>
          </a:xfrm>
          <a:prstGeom prst="rect">
            <a:avLst/>
          </a:prstGeom>
        </p:spPr>
      </p:pic>
    </p:spTree>
    <p:extLst>
      <p:ext uri="{BB962C8B-B14F-4D97-AF65-F5344CB8AC3E}">
        <p14:creationId xmlns:p14="http://schemas.microsoft.com/office/powerpoint/2010/main" val="118804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5787" y="4385915"/>
            <a:ext cx="9072563" cy="3170099"/>
          </a:xfrm>
          <a:prstGeom prst="rect">
            <a:avLst/>
          </a:prstGeom>
        </p:spPr>
        <p:txBody>
          <a:bodyPr wrap="square">
            <a:spAutoFit/>
          </a:bodyPr>
          <a:lstStyle/>
          <a:p>
            <a:r>
              <a:rPr lang="en-US" sz="2000" dirty="0"/>
              <a:t>Attitudes are rooted in one's own beliefs and are unique across most individuals.</a:t>
            </a:r>
          </a:p>
          <a:p>
            <a:r>
              <a:rPr lang="en-US" sz="2000" dirty="0"/>
              <a:t>Moreover, certain attitudes create a negative impact to one's life and may even cause it to fall apart. </a:t>
            </a:r>
            <a:endParaRPr lang="en-US" sz="2000" dirty="0" smtClean="0"/>
          </a:p>
          <a:p>
            <a:endParaRPr lang="en-US" sz="2000" dirty="0"/>
          </a:p>
          <a:p>
            <a:r>
              <a:rPr lang="en-US" sz="2000" dirty="0"/>
              <a:t>This is why it is an important task for each person to help themselves take on the proper attitude direction</a:t>
            </a:r>
            <a:r>
              <a:rPr lang="en-US" sz="2000" dirty="0" smtClean="0"/>
              <a:t>.</a:t>
            </a:r>
          </a:p>
          <a:p>
            <a:endParaRPr lang="en-US" sz="2000" dirty="0"/>
          </a:p>
          <a:p>
            <a:r>
              <a:rPr lang="en-US" sz="2000" dirty="0"/>
              <a:t>One of the most important steps you can take toward achieving your greatest potential in life is to learn to monitor your attitude and its impact on your work performance, relationships and everyone around you.</a:t>
            </a:r>
          </a:p>
        </p:txBody>
      </p:sp>
      <p:pic>
        <p:nvPicPr>
          <p:cNvPr id="2" name="Picture 1"/>
          <p:cNvPicPr>
            <a:picLocks noChangeAspect="1"/>
          </p:cNvPicPr>
          <p:nvPr/>
        </p:nvPicPr>
        <p:blipFill>
          <a:blip r:embed="rId3"/>
          <a:stretch>
            <a:fillRect/>
          </a:stretch>
        </p:blipFill>
        <p:spPr>
          <a:xfrm>
            <a:off x="2786348" y="0"/>
            <a:ext cx="4671442" cy="2828728"/>
          </a:xfrm>
          <a:prstGeom prst="rect">
            <a:avLst/>
          </a:prstGeom>
        </p:spPr>
      </p:pic>
    </p:spTree>
    <p:extLst>
      <p:ext uri="{BB962C8B-B14F-4D97-AF65-F5344CB8AC3E}">
        <p14:creationId xmlns:p14="http://schemas.microsoft.com/office/powerpoint/2010/main" val="2420914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031" y="5443189"/>
            <a:ext cx="8947164" cy="1429622"/>
          </a:xfrm>
          <a:prstGeom prst="rect">
            <a:avLst/>
          </a:prstGeom>
        </p:spPr>
        <p:txBody>
          <a:bodyPr wrap="square">
            <a:spAutoFit/>
          </a:bodyPr>
          <a:lstStyle/>
          <a:p>
            <a:pPr>
              <a:lnSpc>
                <a:spcPct val="150000"/>
              </a:lnSpc>
            </a:pPr>
            <a:r>
              <a:rPr lang="en-US" sz="2000" dirty="0"/>
              <a:t>With a fixed mindset, you believe you are who you are and you cannot change.  This creates problems when you're challenged because anything that appears to be more than you can handle is bound to make you feel hopeless and overwhelmed</a:t>
            </a:r>
            <a:r>
              <a:rPr lang="en-US" sz="2000" dirty="0" smtClean="0"/>
              <a:t>.</a:t>
            </a:r>
            <a:endParaRPr lang="en-US" sz="2000" dirty="0"/>
          </a:p>
        </p:txBody>
      </p:sp>
      <p:pic>
        <p:nvPicPr>
          <p:cNvPr id="2" name="Picture 1"/>
          <p:cNvPicPr>
            <a:picLocks noChangeAspect="1"/>
          </p:cNvPicPr>
          <p:nvPr/>
        </p:nvPicPr>
        <p:blipFill rotWithShape="1">
          <a:blip r:embed="rId3"/>
          <a:srcRect r="53913" b="66106"/>
          <a:stretch/>
        </p:blipFill>
        <p:spPr>
          <a:xfrm>
            <a:off x="1943100" y="328613"/>
            <a:ext cx="4317865" cy="2871788"/>
          </a:xfrm>
          <a:prstGeom prst="rect">
            <a:avLst/>
          </a:prstGeom>
        </p:spPr>
      </p:pic>
    </p:spTree>
    <p:extLst>
      <p:ext uri="{BB962C8B-B14F-4D97-AF65-F5344CB8AC3E}">
        <p14:creationId xmlns:p14="http://schemas.microsoft.com/office/powerpoint/2010/main" val="3230071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031" y="5443189"/>
            <a:ext cx="8947164" cy="1429622"/>
          </a:xfrm>
          <a:prstGeom prst="rect">
            <a:avLst/>
          </a:prstGeom>
        </p:spPr>
        <p:txBody>
          <a:bodyPr wrap="square">
            <a:spAutoFit/>
          </a:bodyPr>
          <a:lstStyle/>
          <a:p>
            <a:pPr>
              <a:lnSpc>
                <a:spcPct val="150000"/>
              </a:lnSpc>
            </a:pPr>
            <a:r>
              <a:rPr lang="en-US" sz="2000" dirty="0"/>
              <a:t>People with a growth mindset believe they can improve with effort. They outperform those with a fixed mindset, even when they have a lower IQ, because they embrace challenges, treating them as opportunities to learn something new.</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6956" b="66827"/>
          <a:stretch/>
        </p:blipFill>
        <p:spPr>
          <a:xfrm>
            <a:off x="3028951" y="428625"/>
            <a:ext cx="5186362" cy="2933270"/>
          </a:xfrm>
          <a:prstGeom prst="rect">
            <a:avLst/>
          </a:prstGeom>
        </p:spPr>
      </p:pic>
    </p:spTree>
    <p:extLst>
      <p:ext uri="{BB962C8B-B14F-4D97-AF65-F5344CB8AC3E}">
        <p14:creationId xmlns:p14="http://schemas.microsoft.com/office/powerpoint/2010/main" val="3787953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489096" y="2051409"/>
            <a:ext cx="9165265" cy="5016758"/>
          </a:xfrm>
          <a:prstGeom prst="rect">
            <a:avLst/>
          </a:prstGeom>
        </p:spPr>
        <p:txBody>
          <a:bodyPr wrap="square">
            <a:spAutoFit/>
          </a:bodyPr>
          <a:lstStyle/>
          <a:p>
            <a:endParaRPr lang="en-US" sz="2000" dirty="0" smtClean="0">
              <a:solidFill>
                <a:schemeClr val="bg1"/>
              </a:solidFill>
            </a:endParaRPr>
          </a:p>
          <a:p>
            <a:r>
              <a:rPr lang="en-US" sz="2000" dirty="0" smtClean="0">
                <a:solidFill>
                  <a:schemeClr val="bg1"/>
                </a:solidFill>
              </a:rPr>
              <a:t>Which </a:t>
            </a:r>
            <a:r>
              <a:rPr lang="en-US" sz="2000" dirty="0">
                <a:solidFill>
                  <a:schemeClr val="bg1"/>
                </a:solidFill>
              </a:rPr>
              <a:t>Blob do you feel like today?</a:t>
            </a:r>
          </a:p>
          <a:p>
            <a:r>
              <a:rPr lang="en-US" sz="2000" dirty="0">
                <a:solidFill>
                  <a:schemeClr val="bg1"/>
                </a:solidFill>
              </a:rPr>
              <a:t>	</a:t>
            </a:r>
            <a:endParaRPr lang="en-US" sz="2000" dirty="0" smtClean="0">
              <a:solidFill>
                <a:schemeClr val="bg1"/>
              </a:solidFill>
            </a:endParaRPr>
          </a:p>
          <a:p>
            <a:r>
              <a:rPr lang="en-US" sz="2000" dirty="0" smtClean="0">
                <a:solidFill>
                  <a:schemeClr val="bg1"/>
                </a:solidFill>
              </a:rPr>
              <a:t>Why </a:t>
            </a:r>
            <a:r>
              <a:rPr lang="en-US" sz="2000" dirty="0">
                <a:solidFill>
                  <a:schemeClr val="bg1"/>
                </a:solidFill>
              </a:rPr>
              <a:t>do you feel like that?</a:t>
            </a:r>
          </a:p>
          <a:p>
            <a:r>
              <a:rPr lang="en-US" sz="2000" dirty="0">
                <a:solidFill>
                  <a:schemeClr val="bg1"/>
                </a:solidFill>
              </a:rPr>
              <a:t>	</a:t>
            </a:r>
          </a:p>
          <a:p>
            <a:r>
              <a:rPr lang="en-US" sz="2000" dirty="0" smtClean="0">
                <a:solidFill>
                  <a:schemeClr val="bg1"/>
                </a:solidFill>
              </a:rPr>
              <a:t>Which </a:t>
            </a:r>
            <a:r>
              <a:rPr lang="en-US" sz="2000" dirty="0">
                <a:solidFill>
                  <a:schemeClr val="bg1"/>
                </a:solidFill>
              </a:rPr>
              <a:t>Blob would you like to feel like?</a:t>
            </a:r>
          </a:p>
          <a:p>
            <a:r>
              <a:rPr lang="en-US" sz="2000" dirty="0">
                <a:solidFill>
                  <a:schemeClr val="bg1"/>
                </a:solidFill>
              </a:rPr>
              <a:t>	</a:t>
            </a:r>
          </a:p>
          <a:p>
            <a:r>
              <a:rPr lang="en-US" sz="2000" dirty="0" smtClean="0">
                <a:solidFill>
                  <a:schemeClr val="bg1"/>
                </a:solidFill>
              </a:rPr>
              <a:t>Which </a:t>
            </a:r>
            <a:r>
              <a:rPr lang="en-US" sz="2000" dirty="0">
                <a:solidFill>
                  <a:schemeClr val="bg1"/>
                </a:solidFill>
              </a:rPr>
              <a:t>Blob do you feel like when you come to work?</a:t>
            </a:r>
          </a:p>
          <a:p>
            <a:r>
              <a:rPr lang="en-US" sz="2000" dirty="0">
                <a:solidFill>
                  <a:schemeClr val="bg1"/>
                </a:solidFill>
              </a:rPr>
              <a:t>	</a:t>
            </a:r>
          </a:p>
          <a:p>
            <a:r>
              <a:rPr lang="en-US" sz="2000" dirty="0" smtClean="0">
                <a:solidFill>
                  <a:schemeClr val="bg1"/>
                </a:solidFill>
              </a:rPr>
              <a:t>Which </a:t>
            </a:r>
            <a:r>
              <a:rPr lang="en-US" sz="2000" dirty="0">
                <a:solidFill>
                  <a:schemeClr val="bg1"/>
                </a:solidFill>
              </a:rPr>
              <a:t>Blob do you feel like when you are with other team members while at work?</a:t>
            </a:r>
          </a:p>
          <a:p>
            <a:r>
              <a:rPr lang="en-US" sz="2000" dirty="0">
                <a:solidFill>
                  <a:schemeClr val="bg1"/>
                </a:solidFill>
              </a:rPr>
              <a:t>	</a:t>
            </a:r>
          </a:p>
          <a:p>
            <a:r>
              <a:rPr lang="en-US" sz="2000" dirty="0" smtClean="0">
                <a:solidFill>
                  <a:schemeClr val="bg1"/>
                </a:solidFill>
              </a:rPr>
              <a:t>Which </a:t>
            </a:r>
            <a:r>
              <a:rPr lang="en-US" sz="2000" dirty="0">
                <a:solidFill>
                  <a:schemeClr val="bg1"/>
                </a:solidFill>
              </a:rPr>
              <a:t>Blob do you feel like when you are with your friends?</a:t>
            </a:r>
          </a:p>
          <a:p>
            <a:endParaRPr lang="en-US" sz="2000" dirty="0">
              <a:solidFill>
                <a:schemeClr val="bg1"/>
              </a:solidFill>
            </a:endParaRPr>
          </a:p>
          <a:p>
            <a:r>
              <a:rPr lang="en-US" sz="2000" dirty="0" smtClean="0">
                <a:solidFill>
                  <a:schemeClr val="bg1"/>
                </a:solidFill>
              </a:rPr>
              <a:t>Which </a:t>
            </a:r>
            <a:r>
              <a:rPr lang="en-US" sz="2000" dirty="0">
                <a:solidFill>
                  <a:schemeClr val="bg1"/>
                </a:solidFill>
              </a:rPr>
              <a:t>Blob do you feel like when you are with teachers or </a:t>
            </a:r>
            <a:r>
              <a:rPr lang="en-US" sz="2000" dirty="0" smtClean="0">
                <a:solidFill>
                  <a:schemeClr val="bg1"/>
                </a:solidFill>
              </a:rPr>
              <a:t>site admins </a:t>
            </a:r>
            <a:r>
              <a:rPr lang="en-US" sz="2000" dirty="0">
                <a:solidFill>
                  <a:schemeClr val="bg1"/>
                </a:solidFill>
              </a:rPr>
              <a:t>at work?</a:t>
            </a:r>
          </a:p>
          <a:p>
            <a:r>
              <a:rPr lang="en-US" sz="2000" dirty="0">
                <a:solidFill>
                  <a:schemeClr val="bg1"/>
                </a:solidFill>
              </a:rPr>
              <a:t>	</a:t>
            </a:r>
          </a:p>
          <a:p>
            <a:r>
              <a:rPr lang="en-US" sz="2000" dirty="0" smtClean="0">
                <a:solidFill>
                  <a:schemeClr val="bg1"/>
                </a:solidFill>
              </a:rPr>
              <a:t>Which </a:t>
            </a:r>
            <a:r>
              <a:rPr lang="en-US" sz="2000" dirty="0">
                <a:solidFill>
                  <a:schemeClr val="bg1"/>
                </a:solidFill>
              </a:rPr>
              <a:t>Blob do you feel like when you are with your family - mom/dad, bothers/sisters?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424" r="3232"/>
          <a:stretch/>
        </p:blipFill>
        <p:spPr>
          <a:xfrm>
            <a:off x="6813726" y="355196"/>
            <a:ext cx="2749195" cy="3895345"/>
          </a:xfrm>
          <a:prstGeom prst="rect">
            <a:avLst/>
          </a:prstGeom>
          <a:ln w="38100" cap="sq">
            <a:solidFill>
              <a:srgbClr val="000000"/>
            </a:solidFill>
            <a:prstDash val="solid"/>
            <a:miter lim="800000"/>
          </a:ln>
          <a:effectLst>
            <a:glow rad="76200">
              <a:srgbClr val="0070C0">
                <a:alpha val="81000"/>
              </a:srgbClr>
            </a:glow>
            <a:outerShdw dist="152400" dir="2700000" algn="tl" rotWithShape="0">
              <a:schemeClr val="tx1">
                <a:alpha val="40000"/>
              </a:scheme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 y="186033"/>
            <a:ext cx="1865376" cy="1865376"/>
          </a:xfrm>
          <a:prstGeom prst="rect">
            <a:avLst/>
          </a:prstGeom>
        </p:spPr>
      </p:pic>
    </p:spTree>
    <p:extLst>
      <p:ext uri="{BB962C8B-B14F-4D97-AF65-F5344CB8AC3E}">
        <p14:creationId xmlns:p14="http://schemas.microsoft.com/office/powerpoint/2010/main" val="411960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92510" y="581990"/>
            <a:ext cx="7425572" cy="713903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0176" t="35572" r="47218" b="20103"/>
          <a:stretch/>
        </p:blipFill>
        <p:spPr>
          <a:xfrm>
            <a:off x="5841242" y="247616"/>
            <a:ext cx="3889611" cy="3034887"/>
          </a:xfrm>
          <a:prstGeom prst="rect">
            <a:avLst/>
          </a:prstGeom>
          <a:effectLst>
            <a:glow rad="139700">
              <a:schemeClr val="accent1">
                <a:satMod val="175000"/>
                <a:alpha val="40000"/>
              </a:schemeClr>
            </a:glow>
            <a:outerShdw blurRad="50800" dist="177800" dir="2700000" algn="tl" rotWithShape="0">
              <a:prstClr val="black">
                <a:alpha val="58000"/>
              </a:prstClr>
            </a:outerShdw>
          </a:effectLst>
        </p:spPr>
      </p:pic>
      <p:sp>
        <p:nvSpPr>
          <p:cNvPr id="2" name="TextBox 1"/>
          <p:cNvSpPr txBox="1"/>
          <p:nvPr/>
        </p:nvSpPr>
        <p:spPr>
          <a:xfrm>
            <a:off x="6406026" y="2124942"/>
            <a:ext cx="2294219" cy="1015663"/>
          </a:xfrm>
          <a:prstGeom prst="rect">
            <a:avLst/>
          </a:prstGeom>
          <a:noFill/>
        </p:spPr>
        <p:txBody>
          <a:bodyPr wrap="none" rtlCol="0">
            <a:spAutoFit/>
          </a:bodyPr>
          <a:lstStyle/>
          <a:p>
            <a:pPr algn="ctr"/>
            <a:r>
              <a:rPr lang="en-US" sz="2000" b="1" dirty="0" smtClean="0">
                <a:solidFill>
                  <a:srgbClr val="FFFF00"/>
                </a:solidFill>
                <a:latin typeface="Arial" panose="020B0604020202020204" pitchFamily="34" charset="0"/>
                <a:cs typeface="Arial" panose="020B0604020202020204" pitchFamily="34" charset="0"/>
              </a:rPr>
              <a:t>Heard </a:t>
            </a:r>
            <a:r>
              <a:rPr lang="en-US" sz="2000" b="1" dirty="0">
                <a:solidFill>
                  <a:srgbClr val="FFFF00"/>
                </a:solidFill>
                <a:latin typeface="Arial" panose="020B0604020202020204" pitchFamily="34" charset="0"/>
                <a:cs typeface="Arial" panose="020B0604020202020204" pitchFamily="34" charset="0"/>
              </a:rPr>
              <a:t>B</a:t>
            </a:r>
            <a:r>
              <a:rPr lang="en-US" sz="2000" b="1" dirty="0" smtClean="0">
                <a:solidFill>
                  <a:srgbClr val="FFFF00"/>
                </a:solidFill>
                <a:latin typeface="Arial" panose="020B0604020202020204" pitchFamily="34" charset="0"/>
                <a:cs typeface="Arial" panose="020B0604020202020204" pitchFamily="34" charset="0"/>
              </a:rPr>
              <a:t>efore, </a:t>
            </a:r>
          </a:p>
          <a:p>
            <a:pPr algn="ctr"/>
            <a:r>
              <a:rPr lang="en-US" sz="2000" b="1" dirty="0">
                <a:solidFill>
                  <a:schemeClr val="bg1"/>
                </a:solidFill>
                <a:latin typeface="Arial" panose="020B0604020202020204" pitchFamily="34" charset="0"/>
                <a:cs typeface="Arial" panose="020B0604020202020204" pitchFamily="34" charset="0"/>
              </a:rPr>
              <a:t>b</a:t>
            </a:r>
            <a:r>
              <a:rPr lang="en-US" sz="2000" b="1" dirty="0" smtClean="0">
                <a:solidFill>
                  <a:schemeClr val="bg1"/>
                </a:solidFill>
                <a:latin typeface="Arial" panose="020B0604020202020204" pitchFamily="34" charset="0"/>
                <a:cs typeface="Arial" panose="020B0604020202020204" pitchFamily="34" charset="0"/>
              </a:rPr>
              <a:t>ut</a:t>
            </a:r>
          </a:p>
          <a:p>
            <a:pPr algn="ctr"/>
            <a:r>
              <a:rPr lang="en-US" sz="2000" b="1" dirty="0" smtClean="0">
                <a:solidFill>
                  <a:schemeClr val="bg1"/>
                </a:solidFill>
                <a:latin typeface="Arial" panose="020B0604020202020204" pitchFamily="34" charset="0"/>
                <a:cs typeface="Arial" panose="020B0604020202020204" pitchFamily="34" charset="0"/>
              </a:rPr>
              <a:t>never recognized</a:t>
            </a:r>
            <a:endParaRPr lang="en-US" sz="20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5627830" y="3803173"/>
            <a:ext cx="2757486" cy="1015663"/>
          </a:xfrm>
          <a:prstGeom prst="rect">
            <a:avLst/>
          </a:prstGeom>
          <a:noFill/>
        </p:spPr>
        <p:txBody>
          <a:bodyPr wrap="none" rtlCol="0">
            <a:spAutoFit/>
          </a:bodyPr>
          <a:lstStyle/>
          <a:p>
            <a:pPr algn="ctr"/>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Concepts</a:t>
            </a:r>
          </a:p>
          <a:p>
            <a:pPr algn="ct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p>
          <a:p>
            <a:pPr algn="ct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ow to process them</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5641455" y="5322077"/>
            <a:ext cx="2730235" cy="1015663"/>
          </a:xfrm>
          <a:prstGeom prst="rect">
            <a:avLst/>
          </a:prstGeom>
          <a:noFill/>
        </p:spPr>
        <p:txBody>
          <a:bodyPr wrap="none" rtlCol="0">
            <a:spAutoFit/>
          </a:bodyPr>
          <a:lstStyle/>
          <a:p>
            <a:pPr algn="ctr"/>
            <a:r>
              <a:rPr lang="en-US" sz="2000" b="1" dirty="0" smtClean="0">
                <a:solidFill>
                  <a:srgbClr val="FFFF00"/>
                </a:solidFill>
                <a:latin typeface="Arial" panose="020B0604020202020204" pitchFamily="34" charset="0"/>
                <a:cs typeface="Arial" panose="020B0604020202020204" pitchFamily="34" charset="0"/>
              </a:rPr>
              <a:t>New Feelings</a:t>
            </a:r>
          </a:p>
          <a:p>
            <a:pPr algn="ctr"/>
            <a:r>
              <a:rPr lang="en-US" sz="2000" b="1" dirty="0" smtClean="0">
                <a:solidFill>
                  <a:schemeClr val="bg1"/>
                </a:solidFill>
                <a:latin typeface="Arial" panose="020B0604020202020204" pitchFamily="34" charset="0"/>
                <a:cs typeface="Arial" panose="020B0604020202020204" pitchFamily="34" charset="0"/>
              </a:rPr>
              <a:t>And</a:t>
            </a:r>
          </a:p>
          <a:p>
            <a:pPr algn="ctr"/>
            <a:r>
              <a:rPr lang="en-US" sz="2000" b="1" dirty="0">
                <a:solidFill>
                  <a:schemeClr val="bg1"/>
                </a:solidFill>
                <a:latin typeface="Arial" panose="020B0604020202020204" pitchFamily="34" charset="0"/>
                <a:cs typeface="Arial" panose="020B0604020202020204" pitchFamily="34" charset="0"/>
              </a:rPr>
              <a:t>w</a:t>
            </a:r>
            <a:r>
              <a:rPr lang="en-US" sz="2000" b="1" dirty="0" smtClean="0">
                <a:solidFill>
                  <a:schemeClr val="bg1"/>
                </a:solidFill>
                <a:latin typeface="Arial" panose="020B0604020202020204" pitchFamily="34" charset="0"/>
                <a:cs typeface="Arial" panose="020B0604020202020204" pitchFamily="34" charset="0"/>
              </a:rPr>
              <a:t>hat to do with them</a:t>
            </a:r>
            <a:endParaRPr lang="en-US" sz="20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128518" y="6565476"/>
            <a:ext cx="3498073" cy="1015663"/>
          </a:xfrm>
          <a:prstGeom prst="rect">
            <a:avLst/>
          </a:prstGeom>
          <a:noFill/>
        </p:spPr>
        <p:txBody>
          <a:bodyPr wrap="none" rtlCol="0">
            <a:spAutoFit/>
          </a:bodyPr>
          <a:lstStyle>
            <a:defPPr>
              <a:defRPr lang="en-US"/>
            </a:defPPr>
            <a:lvl1pPr algn="ctr">
              <a:defRPr sz="2000" b="1">
                <a:solidFill>
                  <a:srgbClr val="FFFF00"/>
                </a:solidFill>
                <a:latin typeface="Comic Sans MS" panose="030F0702030302020204" pitchFamily="66" charset="0"/>
              </a:defRPr>
            </a:lvl1pPr>
          </a:lstStyle>
          <a:p>
            <a:r>
              <a:rPr lang="en-US" dirty="0" smtClean="0">
                <a:latin typeface="Arial" panose="020B0604020202020204" pitchFamily="34" charset="0"/>
                <a:cs typeface="Arial" panose="020B0604020202020204" pitchFamily="34" charset="0"/>
              </a:rPr>
              <a:t>New Thoughts and Actions</a:t>
            </a:r>
          </a:p>
          <a:p>
            <a:r>
              <a:rPr lang="en-US" dirty="0">
                <a:solidFill>
                  <a:schemeClr val="bg1"/>
                </a:solidFill>
                <a:latin typeface="Arial" panose="020B0604020202020204" pitchFamily="34" charset="0"/>
                <a:cs typeface="Arial" panose="020B0604020202020204" pitchFamily="34" charset="0"/>
              </a:rPr>
              <a:t>a</a:t>
            </a:r>
            <a:r>
              <a:rPr lang="en-US" dirty="0" smtClean="0">
                <a:solidFill>
                  <a:schemeClr val="bg1"/>
                </a:solidFill>
                <a:latin typeface="Arial" panose="020B0604020202020204" pitchFamily="34" charset="0"/>
                <a:cs typeface="Arial" panose="020B0604020202020204" pitchFamily="34" charset="0"/>
              </a:rPr>
              <a:t>nd</a:t>
            </a:r>
          </a:p>
          <a:p>
            <a:r>
              <a:rPr lang="en-US" dirty="0" smtClean="0">
                <a:solidFill>
                  <a:schemeClr val="bg1"/>
                </a:solidFill>
                <a:latin typeface="Arial" panose="020B0604020202020204" pitchFamily="34" charset="0"/>
                <a:cs typeface="Arial" panose="020B0604020202020204" pitchFamily="34" charset="0"/>
              </a:rPr>
              <a:t>natural consequence</a:t>
            </a:r>
            <a:endParaRPr lang="en-US"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0" y="3803173"/>
            <a:ext cx="2951449" cy="1631216"/>
          </a:xfrm>
          <a:prstGeom prst="rect">
            <a:avLst/>
          </a:prstGeom>
          <a:noFill/>
        </p:spPr>
        <p:txBody>
          <a:bodyPr wrap="none" rtlCol="0">
            <a:spAutoFit/>
          </a:bodyPr>
          <a:lstStyle/>
          <a:p>
            <a:pPr algn="ctr"/>
            <a:r>
              <a:rPr lang="en-US" sz="2000" b="1" dirty="0" smtClean="0">
                <a:solidFill>
                  <a:srgbClr val="FFFF00"/>
                </a:solidFill>
                <a:latin typeface="Arial" panose="020B0604020202020204" pitchFamily="34" charset="0"/>
                <a:cs typeface="Arial" panose="020B0604020202020204" pitchFamily="34" charset="0"/>
              </a:rPr>
              <a:t>New Aspects</a:t>
            </a:r>
          </a:p>
          <a:p>
            <a:pPr algn="ctr"/>
            <a:r>
              <a:rPr lang="en-US" sz="2000" b="1" dirty="0">
                <a:solidFill>
                  <a:schemeClr val="bg1"/>
                </a:solidFill>
                <a:latin typeface="Arial" panose="020B0604020202020204" pitchFamily="34" charset="0"/>
                <a:cs typeface="Arial" panose="020B0604020202020204" pitchFamily="34" charset="0"/>
              </a:rPr>
              <a:t>w</a:t>
            </a:r>
            <a:r>
              <a:rPr lang="en-US" sz="2000" b="1" dirty="0" smtClean="0">
                <a:solidFill>
                  <a:schemeClr val="bg1"/>
                </a:solidFill>
                <a:latin typeface="Arial" panose="020B0604020202020204" pitchFamily="34" charset="0"/>
                <a:cs typeface="Arial" panose="020B0604020202020204" pitchFamily="34" charset="0"/>
              </a:rPr>
              <a:t>hich</a:t>
            </a:r>
          </a:p>
          <a:p>
            <a:pPr algn="ctr"/>
            <a:r>
              <a:rPr lang="en-US" sz="2000" b="1" dirty="0">
                <a:solidFill>
                  <a:schemeClr val="bg1"/>
                </a:solidFill>
                <a:latin typeface="Arial" panose="020B0604020202020204" pitchFamily="34" charset="0"/>
                <a:cs typeface="Arial" panose="020B0604020202020204" pitchFamily="34" charset="0"/>
              </a:rPr>
              <a:t>e</a:t>
            </a:r>
            <a:r>
              <a:rPr lang="en-US" sz="2000" b="1" dirty="0" smtClean="0">
                <a:solidFill>
                  <a:schemeClr val="bg1"/>
                </a:solidFill>
                <a:latin typeface="Arial" panose="020B0604020202020204" pitchFamily="34" charset="0"/>
                <a:cs typeface="Arial" panose="020B0604020202020204" pitchFamily="34" charset="0"/>
              </a:rPr>
              <a:t>xpands their thinking</a:t>
            </a:r>
          </a:p>
          <a:p>
            <a:pPr algn="ctr"/>
            <a:r>
              <a:rPr lang="en-US" sz="2000" b="1" dirty="0" smtClean="0">
                <a:solidFill>
                  <a:schemeClr val="bg1"/>
                </a:solidFill>
                <a:latin typeface="Arial" panose="020B0604020202020204" pitchFamily="34" charset="0"/>
                <a:cs typeface="Arial" panose="020B0604020202020204" pitchFamily="34" charset="0"/>
              </a:rPr>
              <a:t>and</a:t>
            </a:r>
          </a:p>
          <a:p>
            <a:pPr algn="ctr"/>
            <a:r>
              <a:rPr lang="en-US" sz="2000" b="1" dirty="0" smtClean="0">
                <a:solidFill>
                  <a:schemeClr val="bg1"/>
                </a:solidFill>
                <a:latin typeface="Arial" panose="020B0604020202020204" pitchFamily="34" charset="0"/>
                <a:cs typeface="Arial" panose="020B0604020202020204" pitchFamily="34" charset="0"/>
              </a:rPr>
              <a:t>hearing others</a:t>
            </a:r>
            <a:endParaRPr lang="en-US" sz="20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92510" y="247616"/>
            <a:ext cx="5243871" cy="400110"/>
          </a:xfrm>
          <a:prstGeom prst="rect">
            <a:avLst/>
          </a:prstGeom>
          <a:noFill/>
        </p:spPr>
        <p:txBody>
          <a:bodyPr wrap="none" rtlCol="0">
            <a:spAutoFit/>
          </a:bodyPr>
          <a:lstStyle/>
          <a:p>
            <a:pPr algn="ctr"/>
            <a:r>
              <a:rPr lang="en-US" sz="2000" b="1" dirty="0" smtClean="0">
                <a:solidFill>
                  <a:srgbClr val="00B0F0"/>
                </a:solidFill>
                <a:latin typeface="Arial" panose="020B0604020202020204" pitchFamily="34" charset="0"/>
                <a:cs typeface="Arial" panose="020B0604020202020204" pitchFamily="34" charset="0"/>
              </a:rPr>
              <a:t>They Now Analyze Information Differently</a:t>
            </a:r>
            <a:endParaRPr lang="en-US" sz="2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77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grpId="0" nodeType="afterEffect">
                                  <p:stCondLst>
                                    <p:cond delay="2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grpId="0" nodeType="afterEffect">
                                  <p:stCondLst>
                                    <p:cond delay="2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1500"/>
                            </p:stCondLst>
                            <p:childTnLst>
                              <p:par>
                                <p:cTn id="29" presetID="42" presetClass="entr" presetSubtype="0" fill="hold" grpId="0" nodeType="afterEffect">
                                  <p:stCondLst>
                                    <p:cond delay="2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grpId="0" nodeType="afterEffect">
                                  <p:stCondLst>
                                    <p:cond delay="2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3" name="Rectangle 2"/>
          <p:cNvSpPr/>
          <p:nvPr/>
        </p:nvSpPr>
        <p:spPr>
          <a:xfrm>
            <a:off x="2610046" y="2539859"/>
            <a:ext cx="5059462" cy="646331"/>
          </a:xfrm>
          <a:prstGeom prst="rect">
            <a:avLst/>
          </a:prstGeom>
        </p:spPr>
        <p:txBody>
          <a:bodyPr wrap="none">
            <a:spAutoFit/>
          </a:bodyPr>
          <a:lstStyle/>
          <a:p>
            <a:r>
              <a:rPr lang="en-US" sz="3600" dirty="0" smtClean="0">
                <a:solidFill>
                  <a:schemeClr val="bg1"/>
                </a:solidFill>
              </a:rPr>
              <a:t>Why is Attitude Important</a:t>
            </a:r>
            <a:endParaRPr lang="en-US" sz="3600" dirty="0">
              <a:solidFill>
                <a:schemeClr val="bg1"/>
              </a:solidFill>
            </a:endParaRPr>
          </a:p>
        </p:txBody>
      </p:sp>
      <p:cxnSp>
        <p:nvCxnSpPr>
          <p:cNvPr id="4" name="Straight Connector 3"/>
          <p:cNvCxnSpPr/>
          <p:nvPr/>
        </p:nvCxnSpPr>
        <p:spPr>
          <a:xfrm>
            <a:off x="2663603" y="3101715"/>
            <a:ext cx="5005905" cy="0"/>
          </a:xfrm>
          <a:prstGeom prst="line">
            <a:avLst/>
          </a:prstGeom>
          <a:ln w="38100"/>
          <a:effectLst>
            <a:glow rad="101600">
              <a:schemeClr val="accent1">
                <a:satMod val="175000"/>
                <a:alpha val="40000"/>
              </a:schemeClr>
            </a:glow>
          </a:effectLst>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1299"/>
          <a:stretch/>
        </p:blipFill>
        <p:spPr>
          <a:xfrm>
            <a:off x="1753849" y="3429672"/>
            <a:ext cx="3089822" cy="3972479"/>
          </a:xfrm>
          <a:prstGeom prst="rect">
            <a:avLst/>
          </a:prstGeom>
        </p:spPr>
      </p:pic>
      <p:pic>
        <p:nvPicPr>
          <p:cNvPr id="7" name="Picture 6"/>
          <p:cNvPicPr>
            <a:picLocks noChangeAspect="1"/>
          </p:cNvPicPr>
          <p:nvPr/>
        </p:nvPicPr>
        <p:blipFill rotWithShape="1">
          <a:blip r:embed="rId5"/>
          <a:srcRect r="49619"/>
          <a:stretch/>
        </p:blipFill>
        <p:spPr>
          <a:xfrm>
            <a:off x="5469561" y="3429672"/>
            <a:ext cx="3197460" cy="3968840"/>
          </a:xfrm>
          <a:prstGeom prst="rect">
            <a:avLst/>
          </a:prstGeom>
        </p:spPr>
      </p:pic>
    </p:spTree>
    <p:extLst>
      <p:ext uri="{BB962C8B-B14F-4D97-AF65-F5344CB8AC3E}">
        <p14:creationId xmlns:p14="http://schemas.microsoft.com/office/powerpoint/2010/main" val="377297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255182" y="1211583"/>
            <a:ext cx="9420447" cy="2677656"/>
          </a:xfrm>
          <a:prstGeom prst="rect">
            <a:avLst/>
          </a:prstGeom>
        </p:spPr>
        <p:txBody>
          <a:bodyPr wrap="square">
            <a:spAutoFit/>
          </a:bodyPr>
          <a:lstStyle/>
          <a:p>
            <a:pPr algn="ctr"/>
            <a:r>
              <a:rPr lang="en-US" sz="2400" dirty="0">
                <a:solidFill>
                  <a:srgbClr val="00B0F0"/>
                </a:solidFill>
              </a:rPr>
              <a:t>Given we have;</a:t>
            </a:r>
          </a:p>
          <a:p>
            <a:pPr algn="ctr"/>
            <a:endParaRPr lang="en-US" sz="2400" dirty="0">
              <a:solidFill>
                <a:schemeClr val="bg1"/>
              </a:solidFill>
            </a:endParaRPr>
          </a:p>
          <a:p>
            <a:pPr algn="ctr"/>
            <a:r>
              <a:rPr lang="en-US" sz="2400" dirty="0">
                <a:solidFill>
                  <a:schemeClr val="bg1"/>
                </a:solidFill>
              </a:rPr>
              <a:t>ABCDEFGHIJKLMNOPQRSTUVWXYZ</a:t>
            </a:r>
          </a:p>
          <a:p>
            <a:pPr algn="ctr"/>
            <a:endParaRPr lang="en-US" sz="2400" dirty="0">
              <a:solidFill>
                <a:schemeClr val="bg1"/>
              </a:solidFill>
            </a:endParaRPr>
          </a:p>
          <a:p>
            <a:pPr algn="ctr"/>
            <a:r>
              <a:rPr lang="en-US" sz="2400" dirty="0">
                <a:solidFill>
                  <a:srgbClr val="00B0F0"/>
                </a:solidFill>
              </a:rPr>
              <a:t>And each letter has a numeric value;</a:t>
            </a:r>
          </a:p>
          <a:p>
            <a:pPr algn="ctr"/>
            <a:endParaRPr lang="en-US" sz="2400" dirty="0">
              <a:solidFill>
                <a:schemeClr val="bg1"/>
              </a:solidFill>
            </a:endParaRPr>
          </a:p>
          <a:p>
            <a:pPr algn="ctr"/>
            <a:r>
              <a:rPr lang="en-US" sz="2400" dirty="0">
                <a:solidFill>
                  <a:schemeClr val="bg1"/>
                </a:solidFill>
              </a:rPr>
              <a:t>1,2,3,4,5,6,7,8,9,10,11,12,13,14,15,16,17,18,19,20,21,22,23,24,25 and 26</a:t>
            </a:r>
          </a:p>
        </p:txBody>
      </p:sp>
    </p:spTree>
    <p:extLst>
      <p:ext uri="{BB962C8B-B14F-4D97-AF65-F5344CB8AC3E}">
        <p14:creationId xmlns:p14="http://schemas.microsoft.com/office/powerpoint/2010/main" val="162126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265813" y="594894"/>
            <a:ext cx="9420447" cy="1631216"/>
          </a:xfrm>
          <a:prstGeom prst="rect">
            <a:avLst/>
          </a:prstGeom>
        </p:spPr>
        <p:txBody>
          <a:bodyPr wrap="square">
            <a:spAutoFit/>
          </a:bodyPr>
          <a:lstStyle/>
          <a:p>
            <a:r>
              <a:rPr lang="en-US" sz="2000" dirty="0">
                <a:solidFill>
                  <a:srgbClr val="00B0F0"/>
                </a:solidFill>
              </a:rPr>
              <a:t>Given we have;</a:t>
            </a:r>
          </a:p>
          <a:p>
            <a:r>
              <a:rPr lang="en-US" sz="2000" dirty="0" smtClean="0">
                <a:solidFill>
                  <a:schemeClr val="bg1"/>
                </a:solidFill>
              </a:rPr>
              <a:t>ABCDEFGHIJKLMNOPQRSTUVWXYZ</a:t>
            </a:r>
            <a:endParaRPr lang="en-US" sz="2000" dirty="0">
              <a:solidFill>
                <a:schemeClr val="bg1"/>
              </a:solidFill>
            </a:endParaRPr>
          </a:p>
          <a:p>
            <a:endParaRPr lang="en-US" sz="2000" dirty="0">
              <a:solidFill>
                <a:schemeClr val="bg1"/>
              </a:solidFill>
            </a:endParaRPr>
          </a:p>
          <a:p>
            <a:r>
              <a:rPr lang="en-US" sz="2000" dirty="0">
                <a:solidFill>
                  <a:srgbClr val="00B0F0"/>
                </a:solidFill>
              </a:rPr>
              <a:t>And each letter has a numeric value;</a:t>
            </a:r>
          </a:p>
          <a:p>
            <a:r>
              <a:rPr lang="en-US" sz="2000" dirty="0" smtClean="0">
                <a:solidFill>
                  <a:schemeClr val="bg1"/>
                </a:solidFill>
              </a:rPr>
              <a:t>1,2,3,4,5,6,7,8,9,10,11,12,13,14,15,16,17,18,19,20,21,22,23,24,25 </a:t>
            </a:r>
            <a:r>
              <a:rPr lang="en-US" sz="2000" dirty="0">
                <a:solidFill>
                  <a:schemeClr val="bg1"/>
                </a:solidFill>
              </a:rPr>
              <a:t>and 26</a:t>
            </a:r>
          </a:p>
        </p:txBody>
      </p:sp>
      <p:sp>
        <p:nvSpPr>
          <p:cNvPr id="3" name="Rectangle 2"/>
          <p:cNvSpPr/>
          <p:nvPr/>
        </p:nvSpPr>
        <p:spPr>
          <a:xfrm>
            <a:off x="1143000" y="3646714"/>
            <a:ext cx="7453423" cy="2985433"/>
          </a:xfrm>
          <a:prstGeom prst="rect">
            <a:avLst/>
          </a:prstGeom>
        </p:spPr>
        <p:txBody>
          <a:bodyPr wrap="square">
            <a:spAutoFit/>
          </a:bodyPr>
          <a:lstStyle/>
          <a:p>
            <a:pPr algn="ctr"/>
            <a:r>
              <a:rPr lang="en-US" sz="2800" dirty="0">
                <a:solidFill>
                  <a:srgbClr val="00B0F0"/>
                </a:solidFill>
              </a:rPr>
              <a:t>Then KNOWLEDGE equals what number?</a:t>
            </a:r>
          </a:p>
          <a:p>
            <a:pPr algn="ctr"/>
            <a:endParaRPr lang="en-US" sz="2800" dirty="0">
              <a:solidFill>
                <a:srgbClr val="00B0F0"/>
              </a:solidFill>
            </a:endParaRPr>
          </a:p>
          <a:p>
            <a:pPr algn="ctr"/>
            <a:r>
              <a:rPr lang="en-US" sz="2800" dirty="0">
                <a:solidFill>
                  <a:schemeClr val="bg1"/>
                </a:solidFill>
              </a:rPr>
              <a:t>K N O W L E D G E</a:t>
            </a:r>
          </a:p>
          <a:p>
            <a:pPr algn="ctr"/>
            <a:r>
              <a:rPr lang="en-US" sz="2800" dirty="0">
                <a:solidFill>
                  <a:schemeClr val="bg1"/>
                </a:solidFill>
              </a:rPr>
              <a:t>11+14+15+23+12+5+4+7+5</a:t>
            </a:r>
          </a:p>
          <a:p>
            <a:pPr algn="ctr"/>
            <a:r>
              <a:rPr lang="en-US" sz="2800" dirty="0" smtClean="0">
                <a:solidFill>
                  <a:schemeClr val="bg1"/>
                </a:solidFill>
              </a:rPr>
              <a:t>=</a:t>
            </a:r>
            <a:endParaRPr lang="en-US" sz="2800" dirty="0">
              <a:solidFill>
                <a:schemeClr val="bg1"/>
              </a:solidFill>
            </a:endParaRPr>
          </a:p>
          <a:p>
            <a:pPr algn="ctr"/>
            <a:r>
              <a:rPr lang="en-US" sz="4800" b="1" dirty="0">
                <a:solidFill>
                  <a:srgbClr val="00B050"/>
                </a:solidFill>
                <a:effectLst>
                  <a:outerShdw blurRad="38100" dist="38100" dir="2700000" algn="tl">
                    <a:srgbClr val="000000">
                      <a:alpha val="43137"/>
                    </a:srgbClr>
                  </a:outerShdw>
                </a:effectLst>
              </a:rPr>
              <a:t>96%</a:t>
            </a:r>
          </a:p>
        </p:txBody>
      </p:sp>
      <p:sp>
        <p:nvSpPr>
          <p:cNvPr id="5" name="Rectangle 4"/>
          <p:cNvSpPr/>
          <p:nvPr/>
        </p:nvSpPr>
        <p:spPr>
          <a:xfrm>
            <a:off x="1153633" y="3168502"/>
            <a:ext cx="7517219" cy="3677453"/>
          </a:xfrm>
          <a:prstGeom prst="rect">
            <a:avLst/>
          </a:prstGeom>
          <a:noFill/>
          <a:effectLst>
            <a:glow rad="63500">
              <a:schemeClr val="accent1">
                <a:satMod val="175000"/>
                <a:alpha val="40000"/>
              </a:schemeClr>
            </a:glow>
            <a:outerShdw blurRad="50800" dist="76200" dir="5760000" sx="101000" sy="101000" algn="tl"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25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265813" y="594894"/>
            <a:ext cx="9420447" cy="1631216"/>
          </a:xfrm>
          <a:prstGeom prst="rect">
            <a:avLst/>
          </a:prstGeom>
        </p:spPr>
        <p:txBody>
          <a:bodyPr wrap="square">
            <a:spAutoFit/>
          </a:bodyPr>
          <a:lstStyle/>
          <a:p>
            <a:r>
              <a:rPr lang="en-US" sz="2000" dirty="0">
                <a:solidFill>
                  <a:srgbClr val="00B0F0"/>
                </a:solidFill>
              </a:rPr>
              <a:t>Given we have;</a:t>
            </a:r>
          </a:p>
          <a:p>
            <a:r>
              <a:rPr lang="en-US" sz="2000" dirty="0" smtClean="0">
                <a:solidFill>
                  <a:schemeClr val="bg1"/>
                </a:solidFill>
              </a:rPr>
              <a:t>ABCDEFGHIJKLMNOPQRSTUVWXYZ</a:t>
            </a:r>
            <a:endParaRPr lang="en-US" sz="2000" dirty="0">
              <a:solidFill>
                <a:schemeClr val="bg1"/>
              </a:solidFill>
            </a:endParaRPr>
          </a:p>
          <a:p>
            <a:endParaRPr lang="en-US" sz="2000" dirty="0">
              <a:solidFill>
                <a:schemeClr val="bg1"/>
              </a:solidFill>
            </a:endParaRPr>
          </a:p>
          <a:p>
            <a:r>
              <a:rPr lang="en-US" sz="2000" dirty="0">
                <a:solidFill>
                  <a:srgbClr val="00B0F0"/>
                </a:solidFill>
              </a:rPr>
              <a:t>And each letter has a numeric value;</a:t>
            </a:r>
          </a:p>
          <a:p>
            <a:r>
              <a:rPr lang="en-US" sz="2000" dirty="0" smtClean="0">
                <a:solidFill>
                  <a:schemeClr val="bg1"/>
                </a:solidFill>
              </a:rPr>
              <a:t>1,2,3,4,5,6,7,8,9,10,11,12,13,14,15,16,17,18,19,20,21,22,23,24,25 </a:t>
            </a:r>
            <a:r>
              <a:rPr lang="en-US" sz="2000" dirty="0">
                <a:solidFill>
                  <a:schemeClr val="bg1"/>
                </a:solidFill>
              </a:rPr>
              <a:t>and 26</a:t>
            </a:r>
          </a:p>
        </p:txBody>
      </p:sp>
      <p:sp>
        <p:nvSpPr>
          <p:cNvPr id="3" name="Rectangle 2"/>
          <p:cNvSpPr/>
          <p:nvPr/>
        </p:nvSpPr>
        <p:spPr>
          <a:xfrm>
            <a:off x="1143000" y="3646714"/>
            <a:ext cx="7453423" cy="2985433"/>
          </a:xfrm>
          <a:prstGeom prst="rect">
            <a:avLst/>
          </a:prstGeom>
        </p:spPr>
        <p:txBody>
          <a:bodyPr wrap="square">
            <a:spAutoFit/>
          </a:bodyPr>
          <a:lstStyle/>
          <a:p>
            <a:pPr algn="ctr"/>
            <a:r>
              <a:rPr lang="en-US" sz="2800" dirty="0">
                <a:solidFill>
                  <a:srgbClr val="00B0F0"/>
                </a:solidFill>
              </a:rPr>
              <a:t>Then </a:t>
            </a:r>
            <a:r>
              <a:rPr lang="en-US" sz="2800" dirty="0" smtClean="0">
                <a:solidFill>
                  <a:srgbClr val="00B0F0"/>
                </a:solidFill>
              </a:rPr>
              <a:t>HARDWORK </a:t>
            </a:r>
            <a:r>
              <a:rPr lang="en-US" sz="2800" dirty="0">
                <a:solidFill>
                  <a:srgbClr val="00B0F0"/>
                </a:solidFill>
              </a:rPr>
              <a:t>equals what number?</a:t>
            </a:r>
          </a:p>
          <a:p>
            <a:pPr algn="ctr"/>
            <a:endParaRPr lang="en-US" sz="2800" dirty="0">
              <a:solidFill>
                <a:srgbClr val="00B0F0"/>
              </a:solidFill>
            </a:endParaRPr>
          </a:p>
          <a:p>
            <a:pPr algn="ctr"/>
            <a:r>
              <a:rPr lang="pt-BR" sz="2800" dirty="0">
                <a:solidFill>
                  <a:schemeClr val="bg1"/>
                </a:solidFill>
              </a:rPr>
              <a:t>H A R D W O R K</a:t>
            </a:r>
          </a:p>
          <a:p>
            <a:pPr algn="ctr"/>
            <a:r>
              <a:rPr lang="pt-BR" sz="2800" dirty="0">
                <a:solidFill>
                  <a:schemeClr val="bg1"/>
                </a:solidFill>
              </a:rPr>
              <a:t>8+1+18+4+23+15+18+11</a:t>
            </a:r>
          </a:p>
          <a:p>
            <a:pPr algn="ctr"/>
            <a:r>
              <a:rPr lang="en-US" sz="2800" dirty="0" smtClean="0">
                <a:solidFill>
                  <a:schemeClr val="bg1"/>
                </a:solidFill>
              </a:rPr>
              <a:t>=</a:t>
            </a:r>
            <a:endParaRPr lang="en-US" sz="2800" dirty="0">
              <a:solidFill>
                <a:schemeClr val="bg1"/>
              </a:solidFill>
            </a:endParaRPr>
          </a:p>
          <a:p>
            <a:pPr algn="ctr"/>
            <a:r>
              <a:rPr lang="en-US" sz="4800" b="1" dirty="0" smtClean="0">
                <a:solidFill>
                  <a:srgbClr val="00B050"/>
                </a:solidFill>
                <a:effectLst>
                  <a:outerShdw blurRad="38100" dist="38100" dir="2700000" algn="tl">
                    <a:srgbClr val="000000">
                      <a:alpha val="43137"/>
                    </a:srgbClr>
                  </a:outerShdw>
                </a:effectLst>
              </a:rPr>
              <a:t>98%</a:t>
            </a:r>
            <a:endParaRPr lang="en-US" sz="4800" b="1" dirty="0">
              <a:solidFill>
                <a:srgbClr val="00B050"/>
              </a:solidFill>
              <a:effectLst>
                <a:outerShdw blurRad="38100" dist="38100" dir="2700000" algn="tl">
                  <a:srgbClr val="000000">
                    <a:alpha val="43137"/>
                  </a:srgbClr>
                </a:outerShdw>
              </a:effectLst>
            </a:endParaRPr>
          </a:p>
        </p:txBody>
      </p:sp>
      <p:sp>
        <p:nvSpPr>
          <p:cNvPr id="5" name="Rectangle 4"/>
          <p:cNvSpPr/>
          <p:nvPr/>
        </p:nvSpPr>
        <p:spPr>
          <a:xfrm>
            <a:off x="1153633" y="3168502"/>
            <a:ext cx="7517219" cy="3677453"/>
          </a:xfrm>
          <a:prstGeom prst="rect">
            <a:avLst/>
          </a:prstGeom>
          <a:noFill/>
          <a:effectLst>
            <a:glow rad="63500">
              <a:schemeClr val="accent1">
                <a:satMod val="175000"/>
                <a:alpha val="40000"/>
              </a:schemeClr>
            </a:glow>
            <a:outerShdw blurRad="50800" dist="76200" dir="5760000" sx="101000" sy="101000" algn="tl"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54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29340" y="2700969"/>
            <a:ext cx="8282762" cy="2246769"/>
          </a:xfrm>
          <a:prstGeom prst="rect">
            <a:avLst/>
          </a:prstGeom>
        </p:spPr>
        <p:txBody>
          <a:bodyPr wrap="square">
            <a:spAutoFit/>
          </a:bodyPr>
          <a:lstStyle/>
          <a:p>
            <a:pPr algn="ctr"/>
            <a:r>
              <a:rPr lang="en-US" sz="2800" dirty="0">
                <a:solidFill>
                  <a:srgbClr val="00B0F0"/>
                </a:solidFill>
              </a:rPr>
              <a:t>Then </a:t>
            </a:r>
            <a:r>
              <a:rPr lang="en-US" sz="2800" i="1" dirty="0">
                <a:solidFill>
                  <a:schemeClr val="bg1"/>
                </a:solidFill>
              </a:rPr>
              <a:t>KNOWLEDGE</a:t>
            </a:r>
            <a:r>
              <a:rPr lang="en-US" sz="2800" dirty="0">
                <a:solidFill>
                  <a:srgbClr val="00B0F0"/>
                </a:solidFill>
              </a:rPr>
              <a:t> </a:t>
            </a:r>
            <a:r>
              <a:rPr lang="en-US" sz="2800" dirty="0" smtClean="0">
                <a:solidFill>
                  <a:srgbClr val="00B0F0"/>
                </a:solidFill>
              </a:rPr>
              <a:t>and </a:t>
            </a:r>
            <a:r>
              <a:rPr lang="en-US" sz="2800" i="1" dirty="0">
                <a:solidFill>
                  <a:schemeClr val="bg1"/>
                </a:solidFill>
              </a:rPr>
              <a:t>HARDWORK</a:t>
            </a:r>
            <a:r>
              <a:rPr lang="en-US" sz="2800" dirty="0">
                <a:solidFill>
                  <a:srgbClr val="00B0F0"/>
                </a:solidFill>
              </a:rPr>
              <a:t> are important but do not get us to </a:t>
            </a:r>
            <a:r>
              <a:rPr lang="en-US" sz="2800" b="1" dirty="0">
                <a:solidFill>
                  <a:srgbClr val="00B050"/>
                </a:solidFill>
              </a:rPr>
              <a:t>100%</a:t>
            </a:r>
          </a:p>
          <a:p>
            <a:pPr algn="ctr"/>
            <a:endParaRPr lang="en-US" sz="2800" dirty="0">
              <a:solidFill>
                <a:schemeClr val="bg1"/>
              </a:solidFill>
            </a:endParaRPr>
          </a:p>
          <a:p>
            <a:pPr algn="ctr"/>
            <a:r>
              <a:rPr lang="en-US" sz="2800" dirty="0">
                <a:solidFill>
                  <a:schemeClr val="bg1"/>
                </a:solidFill>
              </a:rPr>
              <a:t>K N O W L E D G E = </a:t>
            </a:r>
            <a:r>
              <a:rPr lang="en-US" sz="2800" dirty="0">
                <a:solidFill>
                  <a:srgbClr val="00B050"/>
                </a:solidFill>
              </a:rPr>
              <a:t>96%</a:t>
            </a:r>
          </a:p>
          <a:p>
            <a:pPr algn="ctr"/>
            <a:r>
              <a:rPr lang="en-US" sz="2800" dirty="0">
                <a:solidFill>
                  <a:schemeClr val="bg1"/>
                </a:solidFill>
              </a:rPr>
              <a:t>H A R D W O R K = </a:t>
            </a:r>
            <a:r>
              <a:rPr lang="en-US" sz="2800" dirty="0">
                <a:solidFill>
                  <a:srgbClr val="00B050"/>
                </a:solidFill>
              </a:rPr>
              <a:t>98%</a:t>
            </a:r>
          </a:p>
        </p:txBody>
      </p:sp>
    </p:spTree>
    <p:extLst>
      <p:ext uri="{BB962C8B-B14F-4D97-AF65-F5344CB8AC3E}">
        <p14:creationId xmlns:p14="http://schemas.microsoft.com/office/powerpoint/2010/main" val="325233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265813" y="594894"/>
            <a:ext cx="9420447" cy="1631216"/>
          </a:xfrm>
          <a:prstGeom prst="rect">
            <a:avLst/>
          </a:prstGeom>
        </p:spPr>
        <p:txBody>
          <a:bodyPr wrap="square">
            <a:spAutoFit/>
          </a:bodyPr>
          <a:lstStyle/>
          <a:p>
            <a:r>
              <a:rPr lang="en-US" sz="2000" dirty="0">
                <a:solidFill>
                  <a:srgbClr val="00B0F0"/>
                </a:solidFill>
              </a:rPr>
              <a:t>Given we have;</a:t>
            </a:r>
          </a:p>
          <a:p>
            <a:r>
              <a:rPr lang="en-US" sz="2000" dirty="0" smtClean="0">
                <a:solidFill>
                  <a:schemeClr val="bg1"/>
                </a:solidFill>
              </a:rPr>
              <a:t>ABCDEFGHIJKLMNOPQRSTUVWXYZ</a:t>
            </a:r>
            <a:endParaRPr lang="en-US" sz="2000" dirty="0">
              <a:solidFill>
                <a:schemeClr val="bg1"/>
              </a:solidFill>
            </a:endParaRPr>
          </a:p>
          <a:p>
            <a:endParaRPr lang="en-US" sz="2000" dirty="0">
              <a:solidFill>
                <a:schemeClr val="bg1"/>
              </a:solidFill>
            </a:endParaRPr>
          </a:p>
          <a:p>
            <a:r>
              <a:rPr lang="en-US" sz="2000" dirty="0">
                <a:solidFill>
                  <a:srgbClr val="00B0F0"/>
                </a:solidFill>
              </a:rPr>
              <a:t>And each letter has a numeric value;</a:t>
            </a:r>
          </a:p>
          <a:p>
            <a:r>
              <a:rPr lang="en-US" sz="2000" dirty="0" smtClean="0">
                <a:solidFill>
                  <a:schemeClr val="bg1"/>
                </a:solidFill>
              </a:rPr>
              <a:t>1,2,3,4,5,6,7,8,9,10,11,12,13,14,15,16,17,18,19,20,21,22,23,24,25 </a:t>
            </a:r>
            <a:r>
              <a:rPr lang="en-US" sz="2000" dirty="0">
                <a:solidFill>
                  <a:schemeClr val="bg1"/>
                </a:solidFill>
              </a:rPr>
              <a:t>and 26</a:t>
            </a:r>
          </a:p>
        </p:txBody>
      </p:sp>
      <p:sp>
        <p:nvSpPr>
          <p:cNvPr id="3" name="Rectangle 2"/>
          <p:cNvSpPr/>
          <p:nvPr/>
        </p:nvSpPr>
        <p:spPr>
          <a:xfrm>
            <a:off x="1143000" y="3646714"/>
            <a:ext cx="7453423" cy="2985433"/>
          </a:xfrm>
          <a:prstGeom prst="rect">
            <a:avLst/>
          </a:prstGeom>
        </p:spPr>
        <p:txBody>
          <a:bodyPr wrap="square">
            <a:spAutoFit/>
          </a:bodyPr>
          <a:lstStyle/>
          <a:p>
            <a:pPr algn="ctr"/>
            <a:r>
              <a:rPr lang="en-US" sz="2800" dirty="0">
                <a:solidFill>
                  <a:srgbClr val="00B0F0"/>
                </a:solidFill>
              </a:rPr>
              <a:t>Then </a:t>
            </a:r>
            <a:r>
              <a:rPr lang="en-US" sz="2800" dirty="0" smtClean="0">
                <a:solidFill>
                  <a:srgbClr val="00B0F0"/>
                </a:solidFill>
              </a:rPr>
              <a:t>ATTITUDE </a:t>
            </a:r>
            <a:r>
              <a:rPr lang="en-US" sz="2800" dirty="0">
                <a:solidFill>
                  <a:srgbClr val="00B0F0"/>
                </a:solidFill>
              </a:rPr>
              <a:t>equals what number?</a:t>
            </a:r>
          </a:p>
          <a:p>
            <a:pPr algn="ctr"/>
            <a:endParaRPr lang="en-US" sz="2800" dirty="0">
              <a:solidFill>
                <a:srgbClr val="00B0F0"/>
              </a:solidFill>
            </a:endParaRPr>
          </a:p>
          <a:p>
            <a:pPr algn="ctr"/>
            <a:r>
              <a:rPr lang="fr-FR" sz="2800" dirty="0">
                <a:solidFill>
                  <a:schemeClr val="bg1"/>
                </a:solidFill>
              </a:rPr>
              <a:t>A T </a:t>
            </a:r>
            <a:r>
              <a:rPr lang="fr-FR" sz="2800" dirty="0" err="1">
                <a:solidFill>
                  <a:schemeClr val="bg1"/>
                </a:solidFill>
              </a:rPr>
              <a:t>T</a:t>
            </a:r>
            <a:r>
              <a:rPr lang="fr-FR" sz="2800" dirty="0">
                <a:solidFill>
                  <a:schemeClr val="bg1"/>
                </a:solidFill>
              </a:rPr>
              <a:t> I T U D E</a:t>
            </a:r>
          </a:p>
          <a:p>
            <a:pPr algn="ctr"/>
            <a:r>
              <a:rPr lang="fr-FR" sz="2800" dirty="0">
                <a:solidFill>
                  <a:schemeClr val="bg1"/>
                </a:solidFill>
              </a:rPr>
              <a:t>1+20+20+9+20+21+4+5</a:t>
            </a:r>
          </a:p>
          <a:p>
            <a:pPr algn="ctr"/>
            <a:r>
              <a:rPr lang="en-US" sz="2800" dirty="0" smtClean="0">
                <a:solidFill>
                  <a:schemeClr val="bg1"/>
                </a:solidFill>
              </a:rPr>
              <a:t>=</a:t>
            </a:r>
            <a:endParaRPr lang="en-US" sz="2800" dirty="0">
              <a:solidFill>
                <a:schemeClr val="bg1"/>
              </a:solidFill>
            </a:endParaRPr>
          </a:p>
          <a:p>
            <a:pPr algn="ctr"/>
            <a:r>
              <a:rPr lang="en-US" sz="4800" b="1" dirty="0" smtClean="0">
                <a:solidFill>
                  <a:srgbClr val="00B050"/>
                </a:solidFill>
                <a:effectLst>
                  <a:outerShdw blurRad="38100" dist="38100" dir="2700000" algn="tl">
                    <a:srgbClr val="000000">
                      <a:alpha val="43137"/>
                    </a:srgbClr>
                  </a:outerShdw>
                </a:effectLst>
              </a:rPr>
              <a:t>100%</a:t>
            </a:r>
            <a:endParaRPr lang="en-US" sz="4800" b="1" dirty="0">
              <a:solidFill>
                <a:srgbClr val="00B050"/>
              </a:solidFill>
              <a:effectLst>
                <a:outerShdw blurRad="38100" dist="38100" dir="2700000" algn="tl">
                  <a:srgbClr val="000000">
                    <a:alpha val="43137"/>
                  </a:srgbClr>
                </a:outerShdw>
              </a:effectLst>
            </a:endParaRPr>
          </a:p>
        </p:txBody>
      </p:sp>
      <p:sp>
        <p:nvSpPr>
          <p:cNvPr id="5" name="Rectangle 4"/>
          <p:cNvSpPr/>
          <p:nvPr/>
        </p:nvSpPr>
        <p:spPr>
          <a:xfrm>
            <a:off x="1153633" y="3168502"/>
            <a:ext cx="7517219" cy="3677453"/>
          </a:xfrm>
          <a:prstGeom prst="rect">
            <a:avLst/>
          </a:prstGeom>
          <a:noFill/>
          <a:effectLst>
            <a:glow rad="63500">
              <a:schemeClr val="accent1">
                <a:satMod val="175000"/>
                <a:alpha val="40000"/>
              </a:schemeClr>
            </a:glow>
            <a:outerShdw blurRad="50800" dist="76200" dir="5760000" sx="101000" sy="101000" algn="tl" rotWithShape="0">
              <a:prstClr val="black">
                <a:alpha val="8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1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4892</TotalTime>
  <Words>780</Words>
  <Application>Microsoft Office PowerPoint</Application>
  <PresentationFormat>Custom</PresentationFormat>
  <Paragraphs>166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A. Smith</dc:creator>
  <cp:lastModifiedBy>Devin A. Smith</cp:lastModifiedBy>
  <cp:revision>322</cp:revision>
  <cp:lastPrinted>2018-03-30T20:45:48Z</cp:lastPrinted>
  <dcterms:created xsi:type="dcterms:W3CDTF">2017-07-24T20:00:31Z</dcterms:created>
  <dcterms:modified xsi:type="dcterms:W3CDTF">2018-05-11T23:35:04Z</dcterms:modified>
</cp:coreProperties>
</file>